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10287000" cx="18288000"/>
  <p:notesSz cx="6858000" cy="9144000"/>
  <p:embeddedFontLst>
    <p:embeddedFont>
      <p:font typeface="Alice"/>
      <p:regular r:id="rId25"/>
    </p:embeddedFont>
    <p:embeddedFont>
      <p:font typeface="Bodoni"/>
      <p:regular r:id="rId26"/>
      <p:bold r:id="rId27"/>
      <p:italic r:id="rId28"/>
      <p:boldItalic r:id="rId29"/>
    </p:embeddedFont>
    <p:embeddedFont>
      <p:font typeface="Martel"/>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2" roundtripDataSignature="AMtx7mjedg6+mmX6fYbujNMkguUwotr7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odoni-regular.fntdata"/><Relationship Id="rId25" Type="http://schemas.openxmlformats.org/officeDocument/2006/relationships/font" Target="fonts/Alice-regular.fntdata"/><Relationship Id="rId28" Type="http://schemas.openxmlformats.org/officeDocument/2006/relationships/font" Target="fonts/Bodoni-italic.fntdata"/><Relationship Id="rId27" Type="http://schemas.openxmlformats.org/officeDocument/2006/relationships/font" Target="fonts/Bodoni-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don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rtel-bold.fntdata"/><Relationship Id="rId30" Type="http://schemas.openxmlformats.org/officeDocument/2006/relationships/font" Target="fonts/Martel-regular.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scipy.org/doc/scipy/reference/generated/scipy.signal.butter.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https://docs.scipy.org/doc/scipy/reference/generated/scipy.signal.butter.html</a:t>
            </a:r>
            <a:endParaRPr/>
          </a:p>
          <a:p>
            <a:pPr indent="0" lvl="0" marL="0" rtl="0" algn="l">
              <a:spcBef>
                <a:spcPts val="0"/>
              </a:spcBef>
              <a:spcAft>
                <a:spcPts val="0"/>
              </a:spcAft>
              <a:buNone/>
            </a:pPr>
            <a:br>
              <a:rPr lang="en-US"/>
            </a:br>
            <a:r>
              <a:rPr lang="en-US"/>
              <a:t>입력값에는 오리지널 음원 파일을 활용합니다. 그리고 high-frequency 와 low-frequency를 분류하기위해서 두가지사용되었습니다. 두가지로 사용된 것음 처음에 사용했던 frequency separtion기법에는 문제점이 있었기 때문입니다. 예를들면 멜로디와 베이스 구성요소가 같은 frequncy에 있다면, 완전한 분류가 아닌것을 확인 했습니다. 그래서 다른 방법을 찾은것은 버터워스 필터입니다. 버터워스 필터는 저주파 및 고주파 성분을 분류하는 필터로서, 이전 방법에서 하나의 매개변수를 설정했다면, 고주파와 저주파에 대해서 각기 다른 변수를 설정해서 보다 더 완전성을 가진 결과를 가져옵니다. </a:t>
            </a:r>
            <a:endParaRPr/>
          </a:p>
        </p:txBody>
      </p:sp>
      <p:sp>
        <p:nvSpPr>
          <p:cNvPr id="443" name="Google Shape;44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29318035d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第四部分是進行music transcription</a:t>
            </a:r>
            <a:endParaRPr/>
          </a:p>
          <a:p>
            <a:pPr indent="0" lvl="0" marL="0" rtl="0" algn="l">
              <a:spcBef>
                <a:spcPts val="0"/>
              </a:spcBef>
              <a:spcAft>
                <a:spcPts val="0"/>
              </a:spcAft>
              <a:buNone/>
            </a:pPr>
            <a:r>
              <a:rPr lang="en-US"/>
              <a:t>那在這個步驟，輸入的input會有兩個檔案，一個是在第二步驟得到的歌曲切完後的副歌片段，若是使用demucs方式得到的檔案格式是mp3，而使用open-unmix的檔案格式則是wav。</a:t>
            </a:r>
            <a:endParaRPr/>
          </a:p>
          <a:p>
            <a:pPr indent="0" lvl="0" marL="0" rtl="0" algn="l">
              <a:spcBef>
                <a:spcPts val="0"/>
              </a:spcBef>
              <a:spcAft>
                <a:spcPts val="0"/>
              </a:spcAft>
              <a:buNone/>
            </a:pPr>
            <a:r>
              <a:rPr lang="en-US"/>
              <a:t>另一個檔案是從第三步驟得到的separated後的fingerstyle音訊，這裡不論是bass還是melody都一樣式wav檔。</a:t>
            </a:r>
            <a:endParaRPr/>
          </a:p>
          <a:p>
            <a:pPr indent="0" lvl="0" marL="0" rtl="0" algn="l">
              <a:spcBef>
                <a:spcPts val="0"/>
              </a:spcBef>
              <a:spcAft>
                <a:spcPts val="0"/>
              </a:spcAft>
              <a:buNone/>
            </a:pPr>
            <a:r>
              <a:rPr lang="en-US"/>
              <a:t>那我們進行music transcription主要分為三個步驟：</a:t>
            </a:r>
            <a:endParaRPr/>
          </a:p>
          <a:p>
            <a:pPr indent="0" lvl="0" marL="0" rtl="0" algn="l">
              <a:spcBef>
                <a:spcPts val="0"/>
              </a:spcBef>
              <a:spcAft>
                <a:spcPts val="0"/>
              </a:spcAft>
              <a:buNone/>
            </a:pPr>
            <a:r>
              <a:rPr lang="en-US"/>
              <a:t>第一個是先用librosa.load的function將音檔讀入，接著第二步驟會使用librosa.specshow印出並觀察兩種檔案的頻譜差異，有趣的是，在fingerstyle的部分，我們發現他的頻譜會被切割的很乾淨。</a:t>
            </a:r>
            <a:endParaRPr/>
          </a:p>
          <a:p>
            <a:pPr indent="0" lvl="0" marL="0" rtl="0" algn="l">
              <a:spcBef>
                <a:spcPts val="0"/>
              </a:spcBef>
              <a:spcAft>
                <a:spcPts val="0"/>
              </a:spcAft>
              <a:buNone/>
            </a:pPr>
            <a:r>
              <a:rPr lang="en-US"/>
              <a:t>這兩張示意圖是使用moves like jagger的vocal 和melody，</a:t>
            </a:r>
            <a:endParaRPr/>
          </a:p>
          <a:p>
            <a:pPr indent="0" lvl="0" marL="0" rtl="0" algn="l">
              <a:spcBef>
                <a:spcPts val="0"/>
              </a:spcBef>
              <a:spcAft>
                <a:spcPts val="0"/>
              </a:spcAft>
              <a:buNone/>
            </a:pPr>
            <a:r>
              <a:rPr lang="en-US"/>
              <a:t>可以看到左邊的圖和我們之前一些作業generate出來的頻譜很相似，但右邊的圖下半部完全沒有花紋，相同的情況也有在bass </a:t>
            </a:r>
            <a:r>
              <a:rPr lang="en-US"/>
              <a:t>的頻譜出現（點下一張）</a:t>
            </a:r>
            <a:endParaRPr/>
          </a:p>
        </p:txBody>
      </p:sp>
      <p:sp>
        <p:nvSpPr>
          <p:cNvPr id="485" name="Google Shape;485;g229318035d1_1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這兩張圖是剛剛同一首歌的bass 的頻譜 ，可以看到右邊圖片的上半部完全被切掉了。那接下最後一步驟就是將我們所需的音高圖印出來。</a:t>
            </a:r>
            <a:endParaRPr/>
          </a:p>
          <a:p>
            <a:pPr indent="0" lvl="0" marL="0" rtl="0" algn="l">
              <a:spcBef>
                <a:spcPts val="0"/>
              </a:spcBef>
              <a:spcAft>
                <a:spcPts val="0"/>
              </a:spcAft>
              <a:buNone/>
            </a:pPr>
            <a:r>
              <a:rPr lang="en-US"/>
              <a:t>在這個步驟我們使用libroa.onset detect 和 librosa.cqt 來進行音高和節拍分析。</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US" sz="1050">
                <a:solidFill>
                  <a:srgbClr val="188038"/>
                </a:solidFill>
                <a:latin typeface="Courier New"/>
                <a:ea typeface="Courier New"/>
                <a:cs typeface="Courier New"/>
                <a:sym typeface="Courier New"/>
              </a:rPr>
              <a:t>librosa.onset_detect</a:t>
            </a:r>
            <a:r>
              <a:rPr lang="en-US" sz="1200">
                <a:solidFill>
                  <a:srgbClr val="374151"/>
                </a:solidFill>
              </a:rPr>
              <a:t>用於檢測音訊中的節奏起始點。通過分析音訊強度變化明顯的地方，判斷音訊中的節奏起始點。它使用了一種稱為"Onset Strength Envelope"的技術去計算音訊中每個時間點的能量或強度，再突出顯示節奏起始點。</a:t>
            </a:r>
            <a:endParaRPr sz="1200">
              <a:solidFill>
                <a:srgbClr val="374151"/>
              </a:solidFill>
            </a:endParaRPr>
          </a:p>
          <a:p>
            <a:pPr indent="0" lvl="0" marL="0" rtl="0" algn="l">
              <a:lnSpc>
                <a:spcPct val="115000"/>
              </a:lnSpc>
              <a:spcBef>
                <a:spcPts val="1500"/>
              </a:spcBef>
              <a:spcAft>
                <a:spcPts val="0"/>
              </a:spcAft>
              <a:buNone/>
            </a:pPr>
            <a:r>
              <a:rPr lang="en-US" sz="1050">
                <a:solidFill>
                  <a:srgbClr val="188038"/>
                </a:solidFill>
                <a:latin typeface="Courier New"/>
                <a:ea typeface="Courier New"/>
                <a:cs typeface="Courier New"/>
                <a:sym typeface="Courier New"/>
              </a:rPr>
              <a:t>librosa.cqt</a:t>
            </a:r>
            <a:r>
              <a:rPr lang="en-US" sz="1200">
                <a:solidFill>
                  <a:srgbClr val="374151"/>
                </a:solidFill>
              </a:rPr>
              <a:t>則用於計算連續小波變換。</a:t>
            </a:r>
            <a:r>
              <a:rPr lang="en-US" sz="1200">
                <a:solidFill>
                  <a:srgbClr val="374151"/>
                </a:solidFill>
              </a:rPr>
              <a:t>CQT在不同頻率區間內使用不同的頻率解析度，更符合人類聽覺</a:t>
            </a:r>
            <a:r>
              <a:rPr lang="en-US" sz="1200">
                <a:solidFill>
                  <a:srgbClr val="374151"/>
                </a:solidFill>
              </a:rPr>
              <a:t>感知。</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t/>
            </a:r>
            <a:endParaRPr sz="1200">
              <a:solidFill>
                <a:srgbClr val="374151"/>
              </a:solidFill>
            </a:endParaRPr>
          </a:p>
          <a:p>
            <a:pPr indent="0" lvl="0" marL="0" rtl="0" algn="l">
              <a:spcBef>
                <a:spcPts val="1500"/>
              </a:spcBef>
              <a:spcAft>
                <a:spcPts val="0"/>
              </a:spcAft>
              <a:buNone/>
            </a:pPr>
            <a:r>
              <a:t/>
            </a:r>
            <a:endParaRPr/>
          </a:p>
        </p:txBody>
      </p:sp>
      <p:sp>
        <p:nvSpPr>
          <p:cNvPr id="515" name="Google Shape;51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上面的圖是</a:t>
            </a:r>
            <a:r>
              <a:rPr lang="en-US">
                <a:solidFill>
                  <a:schemeClr val="dk1"/>
                </a:solidFill>
              </a:rPr>
              <a:t>使用demucs方式得到的原曲片段所generate的vocal音高圖</a:t>
            </a:r>
            <a:endParaRPr>
              <a:solidFill>
                <a:schemeClr val="dk1"/>
              </a:solidFill>
            </a:endParaRPr>
          </a:p>
          <a:p>
            <a:pPr indent="0" lvl="0" marL="0" rtl="0" algn="l">
              <a:spcBef>
                <a:spcPts val="0"/>
              </a:spcBef>
              <a:spcAft>
                <a:spcPts val="0"/>
              </a:spcAft>
              <a:buNone/>
            </a:pPr>
            <a:r>
              <a:rPr lang="en-US">
                <a:solidFill>
                  <a:schemeClr val="dk1"/>
                </a:solidFill>
              </a:rPr>
              <a:t>下面的圖則是使用從第三步驟得到的separated後的fingerstyle音訊所得到的melody的音高圖</a:t>
            </a:r>
            <a:endParaRPr>
              <a:solidFill>
                <a:schemeClr val="dk1"/>
              </a:solidFill>
            </a:endParaRPr>
          </a:p>
          <a:p>
            <a:pPr indent="0" lvl="0" marL="0" rtl="0" algn="l">
              <a:spcBef>
                <a:spcPts val="0"/>
              </a:spcBef>
              <a:spcAft>
                <a:spcPts val="0"/>
              </a:spcAft>
              <a:buNone/>
            </a:pPr>
            <a:r>
              <a:rPr lang="en-US">
                <a:solidFill>
                  <a:schemeClr val="dk1"/>
                </a:solidFill>
              </a:rPr>
              <a:t>我們可以聽聽看這兩個音訊</a:t>
            </a:r>
            <a:endParaRPr>
              <a:solidFill>
                <a:schemeClr val="dk1"/>
              </a:solidFill>
            </a:endParaRPr>
          </a:p>
          <a:p>
            <a:pPr indent="0" lvl="0" marL="0" rtl="0" algn="l">
              <a:spcBef>
                <a:spcPts val="0"/>
              </a:spcBef>
              <a:spcAft>
                <a:spcPts val="0"/>
              </a:spcAft>
              <a:buNone/>
            </a:pPr>
            <a:r>
              <a:rPr lang="en-US">
                <a:solidFill>
                  <a:schemeClr val="dk1"/>
                </a:solidFill>
              </a:rPr>
              <a:t>（播放完後）</a:t>
            </a:r>
            <a:endParaRPr>
              <a:solidFill>
                <a:schemeClr val="dk1"/>
              </a:solidFill>
            </a:endParaRPr>
          </a:p>
          <a:p>
            <a:pPr indent="0" lvl="0" marL="0" rtl="0" algn="l">
              <a:spcBef>
                <a:spcPts val="0"/>
              </a:spcBef>
              <a:spcAft>
                <a:spcPts val="0"/>
              </a:spcAft>
              <a:buNone/>
            </a:pPr>
            <a:r>
              <a:rPr lang="en-US">
                <a:solidFill>
                  <a:schemeClr val="dk1"/>
                </a:solidFill>
              </a:rPr>
              <a:t>可以聽出fingerstyle的部分還是會有一些固定的節奏單音參雜在旋律中，所以generate出來的圖也會有一部分旋律在下方，讓這兩張對比非常明顯。</a:t>
            </a:r>
            <a:endParaRPr>
              <a:solidFill>
                <a:schemeClr val="dk1"/>
              </a:solidFill>
            </a:endParaRPr>
          </a:p>
          <a:p>
            <a:pPr indent="0" lvl="0" marL="0" rtl="0" algn="l">
              <a:spcBef>
                <a:spcPts val="0"/>
              </a:spcBef>
              <a:spcAft>
                <a:spcPts val="0"/>
              </a:spcAft>
              <a:buNone/>
            </a:pPr>
            <a:r>
              <a:t/>
            </a:r>
            <a:endParaRPr/>
          </a:p>
        </p:txBody>
      </p:sp>
      <p:sp>
        <p:nvSpPr>
          <p:cNvPr id="545" name="Google Shape;54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29318035d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那這是同一首歌</a:t>
            </a:r>
            <a:r>
              <a:rPr lang="en-US">
                <a:solidFill>
                  <a:schemeClr val="dk1"/>
                </a:solidFill>
              </a:rPr>
              <a:t>的bass部分</a:t>
            </a:r>
            <a:endParaRPr>
              <a:solidFill>
                <a:schemeClr val="dk1"/>
              </a:solidFill>
            </a:endParaRPr>
          </a:p>
          <a:p>
            <a:pPr indent="0" lvl="0" marL="0" rtl="0" algn="l">
              <a:spcBef>
                <a:spcPts val="0"/>
              </a:spcBef>
              <a:spcAft>
                <a:spcPts val="0"/>
              </a:spcAft>
              <a:buNone/>
            </a:pPr>
            <a:r>
              <a:rPr lang="en-US">
                <a:solidFill>
                  <a:schemeClr val="dk1"/>
                </a:solidFill>
              </a:rPr>
              <a:t>上面的圖是使用open-unmix 方式得到的原曲片段所generate的bass音高圖</a:t>
            </a:r>
            <a:endParaRPr>
              <a:solidFill>
                <a:schemeClr val="dk1"/>
              </a:solidFill>
            </a:endParaRPr>
          </a:p>
          <a:p>
            <a:pPr indent="0" lvl="0" marL="0" rtl="0" algn="l">
              <a:spcBef>
                <a:spcPts val="0"/>
              </a:spcBef>
              <a:spcAft>
                <a:spcPts val="0"/>
              </a:spcAft>
              <a:buNone/>
            </a:pPr>
            <a:r>
              <a:rPr lang="en-US">
                <a:solidFill>
                  <a:schemeClr val="dk1"/>
                </a:solidFill>
              </a:rPr>
              <a:t>下面的圖則是使用從第三步驟得到的separated後的fingerstyle音訊所得到的bass的音高圖</a:t>
            </a:r>
            <a:endParaRPr>
              <a:solidFill>
                <a:schemeClr val="dk1"/>
              </a:solidFill>
            </a:endParaRPr>
          </a:p>
          <a:p>
            <a:pPr indent="0" lvl="0" marL="0" rtl="0" algn="l">
              <a:spcBef>
                <a:spcPts val="0"/>
              </a:spcBef>
              <a:spcAft>
                <a:spcPts val="0"/>
              </a:spcAft>
              <a:buNone/>
            </a:pPr>
            <a:r>
              <a:rPr lang="en-US">
                <a:solidFill>
                  <a:schemeClr val="dk1"/>
                </a:solidFill>
              </a:rPr>
              <a:t>我們可以聽聽看這兩個音訊</a:t>
            </a:r>
            <a:endParaRPr>
              <a:solidFill>
                <a:schemeClr val="dk1"/>
              </a:solidFill>
            </a:endParaRPr>
          </a:p>
          <a:p>
            <a:pPr indent="0" lvl="0" marL="0" rtl="0" algn="l">
              <a:spcBef>
                <a:spcPts val="0"/>
              </a:spcBef>
              <a:spcAft>
                <a:spcPts val="0"/>
              </a:spcAft>
              <a:buNone/>
            </a:pPr>
            <a:r>
              <a:rPr lang="en-US">
                <a:solidFill>
                  <a:schemeClr val="dk1"/>
                </a:solidFill>
              </a:rPr>
              <a:t>（播放完後）</a:t>
            </a:r>
            <a:endParaRPr>
              <a:solidFill>
                <a:schemeClr val="dk1"/>
              </a:solidFill>
            </a:endParaRPr>
          </a:p>
          <a:p>
            <a:pPr indent="0" lvl="0" marL="0" rtl="0" algn="l">
              <a:spcBef>
                <a:spcPts val="0"/>
              </a:spcBef>
              <a:spcAft>
                <a:spcPts val="0"/>
              </a:spcAft>
              <a:buNone/>
            </a:pPr>
            <a:r>
              <a:rPr lang="en-US">
                <a:solidFill>
                  <a:schemeClr val="dk1"/>
                </a:solidFill>
              </a:rPr>
              <a:t>可以聽出fingerstyle 和原本的音訊蠻相似的，但還是有一些判斷不太一樣，所以generate出來的圖還是有些差別，讓下面那張圖會有不一樣的音高標記。</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和melody相比，bass得音高圖沒有明確的旋律性可言，雖然我們可以透夠耳朵聽出他有音高的變化，但我們猜測是頻率太低，導致辨別出來的圖都顯示在同一個音高上。</a:t>
            </a:r>
            <a:endParaRPr>
              <a:solidFill>
                <a:schemeClr val="dk1"/>
              </a:solidFill>
            </a:endParaRPr>
          </a:p>
        </p:txBody>
      </p:sp>
      <p:sp>
        <p:nvSpPr>
          <p:cNvPr id="570" name="Google Shape;570;g229318035d1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베이스와 멜로디의 분류를 통해 작곡가 및 연주자가 원하는 장르에 대해서 특정 음악에 대해 보다 더 맞춤화된 원하는 것을 제공합니다.</a:t>
            </a:r>
            <a:endParaRPr/>
          </a:p>
        </p:txBody>
      </p:sp>
      <p:sp>
        <p:nvSpPr>
          <p:cNvPr id="595" name="Google Shape;59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9"/>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9"/>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7"/>
          <p:cNvSpPr/>
          <p:nvPr>
            <p:ph idx="2" type="pic"/>
          </p:nvPr>
        </p:nvSpPr>
        <p:spPr>
          <a:xfrm>
            <a:off x="1792288" y="612775"/>
            <a:ext cx="5486400" cy="4114800"/>
          </a:xfrm>
          <a:prstGeom prst="rect">
            <a:avLst/>
          </a:prstGeom>
          <a:noFill/>
          <a:ln>
            <a:noFill/>
          </a:ln>
        </p:spPr>
      </p:sp>
      <p:sp>
        <p:nvSpPr>
          <p:cNvPr id="64" name="Google Shape;64;p2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hyperlink" Target="https://github.com/vivjay30/pychoru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github.com/facebookresearch/demucs" TargetMode="External"/><Relationship Id="rId4" Type="http://schemas.openxmlformats.org/officeDocument/2006/relationships/hyperlink" Target="https://github.com/sigsep/open-unmix-pytorch" TargetMode="External"/><Relationship Id="rId9" Type="http://schemas.openxmlformats.org/officeDocument/2006/relationships/hyperlink" Target="http://drive.google.com/file/d/14i58s_CVMQLvZRahsJeiVMYHqZclEdQh/view" TargetMode="External"/><Relationship Id="rId5" Type="http://schemas.openxmlformats.org/officeDocument/2006/relationships/hyperlink" Target="http://drive.google.com/file/d/1gPIIMeCPjYSUnVOkEKUMr33A8q8aY7Gt/view" TargetMode="External"/><Relationship Id="rId6" Type="http://schemas.openxmlformats.org/officeDocument/2006/relationships/image" Target="../media/image1.png"/><Relationship Id="rId7" Type="http://schemas.openxmlformats.org/officeDocument/2006/relationships/hyperlink" Target="http://drive.google.com/file/d/1ZoJr4RYP8oeahJxHgZ3MIUgszqpfweDL/view" TargetMode="External"/><Relationship Id="rId8" Type="http://schemas.openxmlformats.org/officeDocument/2006/relationships/hyperlink" Target="http://drive.google.com/file/d/14sHJzMg3KAlsX0jIjOj1UujS8J63RAe1/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drive.google.com/file/d/1JUyRAoSEbMXN95BQOn1CJ82ahSgm1LXq/view" TargetMode="External"/><Relationship Id="rId4" Type="http://schemas.openxmlformats.org/officeDocument/2006/relationships/image" Target="../media/image1.png"/><Relationship Id="rId5" Type="http://schemas.openxmlformats.org/officeDocument/2006/relationships/hyperlink" Target="http://drive.google.com/file/d/1x0uPOIT-oYQRXUmV8YxzTHB42zbLM4uy/view" TargetMode="External"/><Relationship Id="rId6" Type="http://schemas.openxmlformats.org/officeDocument/2006/relationships/hyperlink" Target="http://drive.google.com/file/d/1frMteuKh-reTj-01aHSA1EdLyWKDdsDl/view" TargetMode="External"/><Relationship Id="rId7" Type="http://schemas.openxmlformats.org/officeDocument/2006/relationships/hyperlink" Target="http://drive.google.com/file/d/1UNGZgW-bpSKEHsrvWNvi3M4jrHM6GXkY/vie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hyperlink" Target="http://drive.google.com/file/d/10h1iUm_KpgyJpoGVMuqr6-BL2A74dBSi/view" TargetMode="External"/><Relationship Id="rId6" Type="http://schemas.openxmlformats.org/officeDocument/2006/relationships/image" Target="../media/image1.png"/><Relationship Id="rId7" Type="http://schemas.openxmlformats.org/officeDocument/2006/relationships/hyperlink" Target="http://drive.google.com/file/d/1018-jsIC53fqRvrW2nzhwVZbqmDrXybY/view"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drive.google.com/file/d/12GXcnkbTb0U9SJs-R57snTZEMmd7Qnlm/view" TargetMode="External"/><Relationship Id="rId5" Type="http://schemas.openxmlformats.org/officeDocument/2006/relationships/image" Target="../media/image1.png"/><Relationship Id="rId6" Type="http://schemas.openxmlformats.org/officeDocument/2006/relationships/hyperlink" Target="http://drive.google.com/file/d/102CqJ5a1Rns2JQuz0q5g7yfyhCUH3_fP/view" TargetMode="External"/><Relationship Id="rId7"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drive.google.com/file/d/1Ekd0Qinvlbm5T6oW0Tn88v0A7L1TjT8E/view"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83" name="Shape 83"/>
        <p:cNvGrpSpPr/>
        <p:nvPr/>
      </p:nvGrpSpPr>
      <p:grpSpPr>
        <a:xfrm>
          <a:off x="0" y="0"/>
          <a:ext cx="0" cy="0"/>
          <a:chOff x="0" y="0"/>
          <a:chExt cx="0" cy="0"/>
        </a:xfrm>
      </p:grpSpPr>
      <p:grpSp>
        <p:nvGrpSpPr>
          <p:cNvPr id="84" name="Google Shape;84;p1"/>
          <p:cNvGrpSpPr/>
          <p:nvPr/>
        </p:nvGrpSpPr>
        <p:grpSpPr>
          <a:xfrm>
            <a:off x="14886341" y="-2383592"/>
            <a:ext cx="4745911" cy="4767184"/>
            <a:chOff x="1813" y="0"/>
            <a:chExt cx="809173" cy="812800"/>
          </a:xfrm>
        </p:grpSpPr>
        <p:sp>
          <p:nvSpPr>
            <p:cNvPr id="85" name="Google Shape;85;p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
          <p:cNvSpPr txBox="1"/>
          <p:nvPr/>
        </p:nvSpPr>
        <p:spPr>
          <a:xfrm>
            <a:off x="3747083" y="6696061"/>
            <a:ext cx="10793833" cy="2777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林姸廷 108060017</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鄭博薪 108062107</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南政佑 111062422 </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Calibri"/>
                <a:ea typeface="Calibri"/>
                <a:cs typeface="Calibri"/>
                <a:sym typeface="Calibri"/>
              </a:rPr>
              <a:t>陳冠宇 1112002S  </a:t>
            </a:r>
            <a:endParaRPr/>
          </a:p>
          <a:p>
            <a:pPr indent="0" lvl="0" marL="0" marR="0" rtl="0" algn="ctr">
              <a:lnSpc>
                <a:spcPct val="100000"/>
              </a:lnSpc>
              <a:spcBef>
                <a:spcPts val="0"/>
              </a:spcBef>
              <a:spcAft>
                <a:spcPts val="0"/>
              </a:spcAft>
              <a:buNone/>
            </a:pPr>
            <a:r>
              <a:t/>
            </a:r>
            <a:endParaRPr b="0" i="0" sz="3600" u="none" cap="none" strike="noStrike">
              <a:solidFill>
                <a:srgbClr val="271905"/>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0" i="0" sz="3600" u="none" cap="none" strike="noStrike">
              <a:solidFill>
                <a:srgbClr val="271905"/>
              </a:solidFill>
              <a:latin typeface="Calibri"/>
              <a:ea typeface="Calibri"/>
              <a:cs typeface="Calibri"/>
              <a:sym typeface="Calibri"/>
            </a:endParaRPr>
          </a:p>
        </p:txBody>
      </p:sp>
      <p:sp>
        <p:nvSpPr>
          <p:cNvPr id="88" name="Google Shape;88;p1"/>
          <p:cNvSpPr txBox="1"/>
          <p:nvPr/>
        </p:nvSpPr>
        <p:spPr>
          <a:xfrm>
            <a:off x="3494103" y="2593679"/>
            <a:ext cx="11299800" cy="3453600"/>
          </a:xfrm>
          <a:prstGeom prst="rect">
            <a:avLst/>
          </a:prstGeom>
          <a:noFill/>
          <a:ln>
            <a:noFill/>
          </a:ln>
        </p:spPr>
        <p:txBody>
          <a:bodyPr anchorCtr="0" anchor="t" bIns="0" lIns="0" spcFirstLastPara="1" rIns="0" wrap="square" tIns="0">
            <a:spAutoFit/>
          </a:bodyPr>
          <a:lstStyle/>
          <a:p>
            <a:pPr indent="0" lvl="0" marL="0" marR="0" rtl="0" algn="ctr">
              <a:lnSpc>
                <a:spcPct val="120001"/>
              </a:lnSpc>
              <a:spcBef>
                <a:spcPts val="0"/>
              </a:spcBef>
              <a:spcAft>
                <a:spcPts val="0"/>
              </a:spcAft>
              <a:buNone/>
            </a:pPr>
            <a:r>
              <a:rPr b="0" i="0" lang="en-US" sz="10199" u="none" cap="none" strike="noStrike">
                <a:solidFill>
                  <a:srgbClr val="271905"/>
                </a:solidFill>
                <a:latin typeface="Calibri"/>
                <a:ea typeface="Calibri"/>
                <a:cs typeface="Calibri"/>
                <a:sym typeface="Calibri"/>
              </a:rPr>
              <a:t>比較Fingerstyle編曲與原曲的差異</a:t>
            </a:r>
            <a:endParaRPr/>
          </a:p>
        </p:txBody>
      </p:sp>
      <p:grpSp>
        <p:nvGrpSpPr>
          <p:cNvPr id="89" name="Google Shape;89;p1"/>
          <p:cNvGrpSpPr/>
          <p:nvPr/>
        </p:nvGrpSpPr>
        <p:grpSpPr>
          <a:xfrm>
            <a:off x="1371346" y="8746101"/>
            <a:ext cx="3505328" cy="3521040"/>
            <a:chOff x="1813" y="0"/>
            <a:chExt cx="809173" cy="812800"/>
          </a:xfrm>
        </p:grpSpPr>
        <p:sp>
          <p:nvSpPr>
            <p:cNvPr id="90" name="Google Shape;90;p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92" name="Google Shape;92;p1"/>
          <p:cNvCxnSpPr/>
          <p:nvPr/>
        </p:nvCxnSpPr>
        <p:spPr>
          <a:xfrm>
            <a:off x="10986615" y="9258300"/>
            <a:ext cx="7301385" cy="0"/>
          </a:xfrm>
          <a:prstGeom prst="straightConnector1">
            <a:avLst/>
          </a:prstGeom>
          <a:noFill/>
          <a:ln cap="flat" cmpd="sng" w="38100">
            <a:solidFill>
              <a:srgbClr val="967D55"/>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355" name="Shape 355"/>
        <p:cNvGrpSpPr/>
        <p:nvPr/>
      </p:nvGrpSpPr>
      <p:grpSpPr>
        <a:xfrm>
          <a:off x="0" y="0"/>
          <a:ext cx="0" cy="0"/>
          <a:chOff x="0" y="0"/>
          <a:chExt cx="0" cy="0"/>
        </a:xfrm>
      </p:grpSpPr>
      <p:pic>
        <p:nvPicPr>
          <p:cNvPr id="356" name="Google Shape;356;p10"/>
          <p:cNvPicPr preferRelativeResize="0"/>
          <p:nvPr/>
        </p:nvPicPr>
        <p:blipFill rotWithShape="1">
          <a:blip r:embed="rId3">
            <a:alphaModFix/>
          </a:blip>
          <a:srcRect b="8849" l="0" r="0" t="46551"/>
          <a:stretch/>
        </p:blipFill>
        <p:spPr>
          <a:xfrm>
            <a:off x="-193402" y="49314"/>
            <a:ext cx="18674803" cy="5513612"/>
          </a:xfrm>
          <a:prstGeom prst="rect">
            <a:avLst/>
          </a:prstGeom>
          <a:noFill/>
          <a:ln>
            <a:noFill/>
          </a:ln>
        </p:spPr>
      </p:pic>
      <p:grpSp>
        <p:nvGrpSpPr>
          <p:cNvPr id="357" name="Google Shape;357;p10"/>
          <p:cNvGrpSpPr/>
          <p:nvPr/>
        </p:nvGrpSpPr>
        <p:grpSpPr>
          <a:xfrm>
            <a:off x="12462262" y="8405337"/>
            <a:ext cx="4230139" cy="4249100"/>
            <a:chOff x="1813" y="0"/>
            <a:chExt cx="809173" cy="812800"/>
          </a:xfrm>
        </p:grpSpPr>
        <p:sp>
          <p:nvSpPr>
            <p:cNvPr id="358" name="Google Shape;358;p1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0" name="Google Shape;360;p10"/>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09</a:t>
            </a:r>
            <a:endParaRPr/>
          </a:p>
        </p:txBody>
      </p:sp>
      <p:cxnSp>
        <p:nvCxnSpPr>
          <p:cNvPr id="361" name="Google Shape;361;p10"/>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362" name="Google Shape;362;p10"/>
          <p:cNvSpPr txBox="1"/>
          <p:nvPr/>
        </p:nvSpPr>
        <p:spPr>
          <a:xfrm>
            <a:off x="4312147" y="5505776"/>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Method</a:t>
            </a:r>
            <a:endParaRPr/>
          </a:p>
        </p:txBody>
      </p:sp>
      <p:sp>
        <p:nvSpPr>
          <p:cNvPr id="363" name="Google Shape;363;p10"/>
          <p:cNvSpPr txBox="1"/>
          <p:nvPr/>
        </p:nvSpPr>
        <p:spPr>
          <a:xfrm>
            <a:off x="4044405" y="6857379"/>
            <a:ext cx="10199190" cy="23393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Chorus Extraction</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Band - Source Separation</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Fingerstyle – Decomposition of Melody and Bass</a:t>
            </a:r>
            <a:endParaRPr/>
          </a:p>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Music Transcription</a:t>
            </a:r>
            <a:endParaRPr/>
          </a:p>
          <a:p>
            <a:pPr indent="0" lvl="0" marL="0" marR="0" rtl="0" algn="ctr">
              <a:lnSpc>
                <a:spcPct val="100000"/>
              </a:lnSpc>
              <a:spcBef>
                <a:spcPts val="0"/>
              </a:spcBef>
              <a:spcAft>
                <a:spcPts val="0"/>
              </a:spcAft>
              <a:buNone/>
            </a:pPr>
            <a:r>
              <a:t/>
            </a:r>
            <a:endParaRPr b="0" i="0" sz="3600" u="none" cap="none" strike="noStrike">
              <a:solidFill>
                <a:srgbClr val="271905"/>
              </a:solidFill>
              <a:latin typeface="Bodoni"/>
              <a:ea typeface="Bodoni"/>
              <a:cs typeface="Bodoni"/>
              <a:sym typeface="Bodoni"/>
            </a:endParaRPr>
          </a:p>
        </p:txBody>
      </p:sp>
      <p:sp>
        <p:nvSpPr>
          <p:cNvPr id="364" name="Google Shape;364;p10"/>
          <p:cNvSpPr/>
          <p:nvPr/>
        </p:nvSpPr>
        <p:spPr>
          <a:xfrm>
            <a:off x="-193400" y="-106625"/>
            <a:ext cx="18484800" cy="56697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368" name="Shape 368"/>
        <p:cNvGrpSpPr/>
        <p:nvPr/>
      </p:nvGrpSpPr>
      <p:grpSpPr>
        <a:xfrm>
          <a:off x="0" y="0"/>
          <a:ext cx="0" cy="0"/>
          <a:chOff x="0" y="0"/>
          <a:chExt cx="0" cy="0"/>
        </a:xfrm>
      </p:grpSpPr>
      <p:pic>
        <p:nvPicPr>
          <p:cNvPr id="369" name="Google Shape;369;p11"/>
          <p:cNvPicPr preferRelativeResize="0"/>
          <p:nvPr/>
        </p:nvPicPr>
        <p:blipFill rotWithShape="1">
          <a:blip r:embed="rId3">
            <a:alphaModFix/>
          </a:blip>
          <a:srcRect b="0" l="10192" r="10192" t="0"/>
          <a:stretch/>
        </p:blipFill>
        <p:spPr>
          <a:xfrm>
            <a:off x="12260751" y="-348481"/>
            <a:ext cx="6259570" cy="10867802"/>
          </a:xfrm>
          <a:prstGeom prst="rect">
            <a:avLst/>
          </a:prstGeom>
          <a:noFill/>
          <a:ln>
            <a:noFill/>
          </a:ln>
        </p:spPr>
      </p:pic>
      <p:sp>
        <p:nvSpPr>
          <p:cNvPr id="370" name="Google Shape;370;p11"/>
          <p:cNvSpPr txBox="1"/>
          <p:nvPr/>
        </p:nvSpPr>
        <p:spPr>
          <a:xfrm>
            <a:off x="5835216" y="9755180"/>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10</a:t>
            </a:r>
            <a:endParaRPr/>
          </a:p>
        </p:txBody>
      </p:sp>
      <p:cxnSp>
        <p:nvCxnSpPr>
          <p:cNvPr id="371" name="Google Shape;371;p11"/>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372" name="Google Shape;372;p11"/>
          <p:cNvGrpSpPr/>
          <p:nvPr/>
        </p:nvGrpSpPr>
        <p:grpSpPr>
          <a:xfrm>
            <a:off x="-288085" y="-804768"/>
            <a:ext cx="2633566" cy="2645371"/>
            <a:chOff x="1813" y="0"/>
            <a:chExt cx="809173" cy="812800"/>
          </a:xfrm>
        </p:grpSpPr>
        <p:sp>
          <p:nvSpPr>
            <p:cNvPr id="373" name="Google Shape;373;p1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5" name="Google Shape;375;p11"/>
          <p:cNvSpPr txBox="1"/>
          <p:nvPr/>
        </p:nvSpPr>
        <p:spPr>
          <a:xfrm>
            <a:off x="5453246" y="2553431"/>
            <a:ext cx="2760106" cy="42418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原曲音檔 </a:t>
            </a:r>
            <a:endParaRPr/>
          </a:p>
        </p:txBody>
      </p:sp>
      <p:grpSp>
        <p:nvGrpSpPr>
          <p:cNvPr id="376" name="Google Shape;376;p11"/>
          <p:cNvGrpSpPr/>
          <p:nvPr/>
        </p:nvGrpSpPr>
        <p:grpSpPr>
          <a:xfrm>
            <a:off x="1028700" y="2056255"/>
            <a:ext cx="3974356" cy="3266925"/>
            <a:chOff x="0" y="-47625"/>
            <a:chExt cx="1046744" cy="860425"/>
          </a:xfrm>
        </p:grpSpPr>
        <p:sp>
          <p:nvSpPr>
            <p:cNvPr id="377" name="Google Shape;377;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11"/>
          <p:cNvSpPr txBox="1"/>
          <p:nvPr/>
        </p:nvSpPr>
        <p:spPr>
          <a:xfrm>
            <a:off x="2623222" y="274931"/>
            <a:ext cx="7779084"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Chorus Extraction</a:t>
            </a:r>
            <a:endParaRPr/>
          </a:p>
        </p:txBody>
      </p:sp>
      <p:grpSp>
        <p:nvGrpSpPr>
          <p:cNvPr id="380" name="Google Shape;380;p11"/>
          <p:cNvGrpSpPr/>
          <p:nvPr/>
        </p:nvGrpSpPr>
        <p:grpSpPr>
          <a:xfrm>
            <a:off x="1028700" y="3456036"/>
            <a:ext cx="3974356" cy="3266925"/>
            <a:chOff x="0" y="-47625"/>
            <a:chExt cx="1046744" cy="860425"/>
          </a:xfrm>
        </p:grpSpPr>
        <p:sp>
          <p:nvSpPr>
            <p:cNvPr id="381" name="Google Shape;381;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11"/>
          <p:cNvGrpSpPr/>
          <p:nvPr/>
        </p:nvGrpSpPr>
        <p:grpSpPr>
          <a:xfrm>
            <a:off x="1028700" y="4855818"/>
            <a:ext cx="3974356" cy="3266925"/>
            <a:chOff x="0" y="-47625"/>
            <a:chExt cx="1046744" cy="860425"/>
          </a:xfrm>
        </p:grpSpPr>
        <p:sp>
          <p:nvSpPr>
            <p:cNvPr id="384" name="Google Shape;384;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6" name="Google Shape;386;p11"/>
          <p:cNvGrpSpPr/>
          <p:nvPr/>
        </p:nvGrpSpPr>
        <p:grpSpPr>
          <a:xfrm>
            <a:off x="1028700" y="6255599"/>
            <a:ext cx="3974356" cy="3266925"/>
            <a:chOff x="0" y="-47625"/>
            <a:chExt cx="1046744" cy="860425"/>
          </a:xfrm>
        </p:grpSpPr>
        <p:sp>
          <p:nvSpPr>
            <p:cNvPr id="387" name="Google Shape;387;p11"/>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9" name="Google Shape;389;p11"/>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390" name="Google Shape;390;p11"/>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391" name="Google Shape;391;p11"/>
          <p:cNvSpPr txBox="1"/>
          <p:nvPr/>
        </p:nvSpPr>
        <p:spPr>
          <a:xfrm>
            <a:off x="1732813" y="5322394"/>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392" name="Google Shape;392;p11"/>
          <p:cNvSpPr txBox="1"/>
          <p:nvPr/>
        </p:nvSpPr>
        <p:spPr>
          <a:xfrm>
            <a:off x="1746016" y="6712650"/>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SPECIAL</a:t>
            </a:r>
            <a:endParaRPr/>
          </a:p>
        </p:txBody>
      </p:sp>
      <p:sp>
        <p:nvSpPr>
          <p:cNvPr id="393" name="Google Shape;393;p11"/>
          <p:cNvSpPr txBox="1"/>
          <p:nvPr/>
        </p:nvSpPr>
        <p:spPr>
          <a:xfrm>
            <a:off x="5453246" y="3953213"/>
            <a:ext cx="4206103" cy="82423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原曲的副歌(Chorus)</a:t>
            </a:r>
            <a:endParaRPr/>
          </a:p>
          <a:p>
            <a:pPr indent="0" lvl="0" marL="0" marR="0" rtl="0" algn="just">
              <a:lnSpc>
                <a:spcPct val="100000"/>
              </a:lnSpc>
              <a:spcBef>
                <a:spcPts val="0"/>
              </a:spcBef>
              <a:spcAft>
                <a:spcPts val="0"/>
              </a:spcAft>
              <a:buNone/>
            </a:pPr>
            <a:r>
              <a:t/>
            </a:r>
            <a:endParaRPr b="0" i="0" sz="3200" u="none" cap="none" strike="noStrike">
              <a:solidFill>
                <a:srgbClr val="FFFFFF"/>
              </a:solidFill>
              <a:latin typeface="Calibri"/>
              <a:ea typeface="Calibri"/>
              <a:cs typeface="Calibri"/>
              <a:sym typeface="Calibri"/>
            </a:endParaRPr>
          </a:p>
        </p:txBody>
      </p:sp>
      <p:sp>
        <p:nvSpPr>
          <p:cNvPr id="394" name="Google Shape;394;p11"/>
          <p:cNvSpPr txBox="1"/>
          <p:nvPr/>
        </p:nvSpPr>
        <p:spPr>
          <a:xfrm>
            <a:off x="5453246" y="5356049"/>
            <a:ext cx="2760106" cy="42418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sng" cap="none" strike="noStrike">
                <a:solidFill>
                  <a:srgbClr val="FFFFFF"/>
                </a:solidFill>
                <a:latin typeface="Martel"/>
                <a:ea typeface="Martel"/>
                <a:cs typeface="Martel"/>
                <a:sym typeface="Martel"/>
                <a:hlinkClick r:id="rId4">
                  <a:extLst>
                    <a:ext uri="{A12FA001-AC4F-418D-AE19-62706E023703}">
                      <ahyp:hlinkClr val="tx"/>
                    </a:ext>
                  </a:extLst>
                </a:hlinkClick>
              </a:rPr>
              <a:t>Pychorus</a:t>
            </a:r>
            <a:endParaRPr/>
          </a:p>
        </p:txBody>
      </p:sp>
      <p:sp>
        <p:nvSpPr>
          <p:cNvPr id="395" name="Google Shape;395;p11"/>
          <p:cNvSpPr txBox="1"/>
          <p:nvPr/>
        </p:nvSpPr>
        <p:spPr>
          <a:xfrm>
            <a:off x="5413613" y="6493575"/>
            <a:ext cx="6847138" cy="162433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歌曲如果有pre-chorus，抓取chorus可能會將此部分包含到chorus裡，在抓取時設定的秒數會有所不同。</a:t>
            </a:r>
            <a:endParaRPr/>
          </a:p>
        </p:txBody>
      </p:sp>
      <p:sp>
        <p:nvSpPr>
          <p:cNvPr id="396" name="Google Shape;396;p11"/>
          <p:cNvSpPr txBox="1"/>
          <p:nvPr/>
        </p:nvSpPr>
        <p:spPr>
          <a:xfrm>
            <a:off x="804437" y="140391"/>
            <a:ext cx="106552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400" name="Shape 400"/>
        <p:cNvGrpSpPr/>
        <p:nvPr/>
      </p:nvGrpSpPr>
      <p:grpSpPr>
        <a:xfrm>
          <a:off x="0" y="0"/>
          <a:ext cx="0" cy="0"/>
          <a:chOff x="0" y="0"/>
          <a:chExt cx="0" cy="0"/>
        </a:xfrm>
      </p:grpSpPr>
      <p:sp>
        <p:nvSpPr>
          <p:cNvPr id="401" name="Google Shape;401;p12"/>
          <p:cNvSpPr txBox="1"/>
          <p:nvPr/>
        </p:nvSpPr>
        <p:spPr>
          <a:xfrm>
            <a:off x="5835216" y="9755180"/>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11</a:t>
            </a:r>
            <a:endParaRPr/>
          </a:p>
        </p:txBody>
      </p:sp>
      <p:cxnSp>
        <p:nvCxnSpPr>
          <p:cNvPr id="402" name="Google Shape;402;p12"/>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403" name="Google Shape;403;p12"/>
          <p:cNvGrpSpPr/>
          <p:nvPr/>
        </p:nvGrpSpPr>
        <p:grpSpPr>
          <a:xfrm>
            <a:off x="-288085" y="-804768"/>
            <a:ext cx="2633566" cy="2645371"/>
            <a:chOff x="1813" y="0"/>
            <a:chExt cx="809173" cy="812800"/>
          </a:xfrm>
        </p:grpSpPr>
        <p:sp>
          <p:nvSpPr>
            <p:cNvPr id="404" name="Google Shape;404;p1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6" name="Google Shape;406;p12"/>
          <p:cNvSpPr txBox="1"/>
          <p:nvPr/>
        </p:nvSpPr>
        <p:spPr>
          <a:xfrm>
            <a:off x="5453246" y="2553431"/>
            <a:ext cx="3524419" cy="82423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3200" u="none" cap="none" strike="noStrike">
                <a:solidFill>
                  <a:srgbClr val="FFFFFF"/>
                </a:solidFill>
                <a:latin typeface="Calibri"/>
                <a:ea typeface="Calibri"/>
                <a:cs typeface="Calibri"/>
                <a:sym typeface="Calibri"/>
              </a:rPr>
              <a:t>原曲 (chorus)音檔</a:t>
            </a:r>
            <a:endParaRPr/>
          </a:p>
          <a:p>
            <a:pPr indent="0" lvl="0" marL="0" marR="0" rtl="0" algn="just">
              <a:lnSpc>
                <a:spcPct val="100000"/>
              </a:lnSpc>
              <a:spcBef>
                <a:spcPts val="0"/>
              </a:spcBef>
              <a:spcAft>
                <a:spcPts val="0"/>
              </a:spcAft>
              <a:buNone/>
            </a:pPr>
            <a:r>
              <a:rPr b="1" i="0" lang="en-US" sz="3200" u="none" cap="none" strike="noStrike">
                <a:solidFill>
                  <a:srgbClr val="FFFFFF"/>
                </a:solidFill>
                <a:latin typeface="Martel"/>
                <a:ea typeface="Martel"/>
                <a:cs typeface="Martel"/>
                <a:sym typeface="Martel"/>
              </a:rPr>
              <a:t> </a:t>
            </a:r>
            <a:endParaRPr/>
          </a:p>
        </p:txBody>
      </p:sp>
      <p:grpSp>
        <p:nvGrpSpPr>
          <p:cNvPr id="407" name="Google Shape;407;p12"/>
          <p:cNvGrpSpPr/>
          <p:nvPr/>
        </p:nvGrpSpPr>
        <p:grpSpPr>
          <a:xfrm>
            <a:off x="1028700" y="2056255"/>
            <a:ext cx="3974356" cy="3266925"/>
            <a:chOff x="0" y="-47625"/>
            <a:chExt cx="1046744" cy="860425"/>
          </a:xfrm>
        </p:grpSpPr>
        <p:sp>
          <p:nvSpPr>
            <p:cNvPr id="408" name="Google Shape;408;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0" name="Google Shape;410;p12"/>
          <p:cNvGrpSpPr/>
          <p:nvPr/>
        </p:nvGrpSpPr>
        <p:grpSpPr>
          <a:xfrm>
            <a:off x="1028700" y="3456036"/>
            <a:ext cx="3974356" cy="3266925"/>
            <a:chOff x="0" y="-47625"/>
            <a:chExt cx="1046744" cy="860425"/>
          </a:xfrm>
        </p:grpSpPr>
        <p:sp>
          <p:nvSpPr>
            <p:cNvPr id="411" name="Google Shape;411;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3" name="Google Shape;413;p12"/>
          <p:cNvGrpSpPr/>
          <p:nvPr/>
        </p:nvGrpSpPr>
        <p:grpSpPr>
          <a:xfrm>
            <a:off x="1028700" y="4855817"/>
            <a:ext cx="3974382" cy="3266948"/>
            <a:chOff x="0" y="-47625"/>
            <a:chExt cx="1046744" cy="860425"/>
          </a:xfrm>
        </p:grpSpPr>
        <p:sp>
          <p:nvSpPr>
            <p:cNvPr id="414" name="Google Shape;414;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p12"/>
          <p:cNvGrpSpPr/>
          <p:nvPr/>
        </p:nvGrpSpPr>
        <p:grpSpPr>
          <a:xfrm>
            <a:off x="1028700" y="6255598"/>
            <a:ext cx="3974382" cy="3266948"/>
            <a:chOff x="0" y="-47625"/>
            <a:chExt cx="1046744" cy="860425"/>
          </a:xfrm>
        </p:grpSpPr>
        <p:sp>
          <p:nvSpPr>
            <p:cNvPr id="417" name="Google Shape;417;p12"/>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9" name="Google Shape;419;p12"/>
          <p:cNvSpPr txBox="1"/>
          <p:nvPr/>
        </p:nvSpPr>
        <p:spPr>
          <a:xfrm>
            <a:off x="5145071" y="3353138"/>
            <a:ext cx="2392932" cy="1624330"/>
          </a:xfrm>
          <a:prstGeom prst="rect">
            <a:avLst/>
          </a:prstGeom>
          <a:noFill/>
          <a:ln>
            <a:noFill/>
          </a:ln>
        </p:spPr>
        <p:txBody>
          <a:bodyPr anchorCtr="0" anchor="t" bIns="0" lIns="0" spcFirstLastPara="1" rIns="0" wrap="square" tIns="0">
            <a:spAutoFit/>
          </a:bodyPr>
          <a:lstStyle/>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vocals</a:t>
            </a:r>
            <a:endParaRPr/>
          </a:p>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bass</a:t>
            </a:r>
            <a:endParaRPr/>
          </a:p>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drums</a:t>
            </a:r>
            <a:endParaRPr/>
          </a:p>
          <a:p>
            <a:pPr indent="-345439" lvl="1" marL="690881" marR="0" rtl="0" algn="just">
              <a:lnSpc>
                <a:spcPct val="100000"/>
              </a:lnSpc>
              <a:spcBef>
                <a:spcPts val="0"/>
              </a:spcBef>
              <a:spcAft>
                <a:spcPts val="0"/>
              </a:spcAft>
              <a:buClr>
                <a:srgbClr val="FFFFFF"/>
              </a:buClr>
              <a:buSzPts val="3200"/>
              <a:buFont typeface="Arial"/>
              <a:buChar char="•"/>
            </a:pPr>
            <a:r>
              <a:rPr b="1" i="0" lang="en-US" sz="3200" u="none" cap="none" strike="noStrike">
                <a:solidFill>
                  <a:srgbClr val="FFFFFF"/>
                </a:solidFill>
                <a:latin typeface="Martel"/>
                <a:ea typeface="Martel"/>
                <a:cs typeface="Martel"/>
                <a:sym typeface="Martel"/>
              </a:rPr>
              <a:t>others</a:t>
            </a:r>
            <a:endParaRPr/>
          </a:p>
        </p:txBody>
      </p:sp>
      <p:sp>
        <p:nvSpPr>
          <p:cNvPr id="420" name="Google Shape;420;p12"/>
          <p:cNvSpPr txBox="1"/>
          <p:nvPr/>
        </p:nvSpPr>
        <p:spPr>
          <a:xfrm>
            <a:off x="8213350" y="3678900"/>
            <a:ext cx="93279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200" u="none" cap="none" strike="noStrike">
                <a:solidFill>
                  <a:srgbClr val="FFFFFF"/>
                </a:solidFill>
                <a:latin typeface="Martel"/>
                <a:ea typeface="Martel"/>
                <a:cs typeface="Martel"/>
                <a:sym typeface="Martel"/>
              </a:rPr>
              <a:t>(</a:t>
            </a:r>
            <a:r>
              <a:rPr b="1" lang="en-US" sz="3200">
                <a:solidFill>
                  <a:srgbClr val="FFFFFF"/>
                </a:solidFill>
                <a:latin typeface="Martel"/>
                <a:ea typeface="Martel"/>
                <a:cs typeface="Martel"/>
                <a:sym typeface="Martel"/>
              </a:rPr>
              <a:t>因fingerstyle編曲多以vocal與bass為參考依據，故只</a:t>
            </a:r>
            <a:r>
              <a:rPr b="1" i="0" lang="en-US" sz="3200" u="none" cap="none" strike="noStrike">
                <a:solidFill>
                  <a:srgbClr val="FFFFFF"/>
                </a:solidFill>
                <a:latin typeface="Martel"/>
                <a:ea typeface="Martel"/>
                <a:cs typeface="Martel"/>
                <a:sym typeface="Martel"/>
              </a:rPr>
              <a:t>取</a:t>
            </a:r>
            <a:r>
              <a:rPr b="1" lang="en-US" sz="3200">
                <a:solidFill>
                  <a:srgbClr val="FFFFFF"/>
                </a:solidFill>
                <a:latin typeface="Martel"/>
                <a:ea typeface="Martel"/>
                <a:cs typeface="Martel"/>
                <a:sym typeface="Martel"/>
              </a:rPr>
              <a:t>這兩個track</a:t>
            </a:r>
            <a:r>
              <a:rPr b="1" i="0" lang="en-US" sz="3200" u="none" cap="none" strike="noStrike">
                <a:solidFill>
                  <a:srgbClr val="FFFFFF"/>
                </a:solidFill>
                <a:latin typeface="Martel"/>
                <a:ea typeface="Martel"/>
                <a:cs typeface="Martel"/>
                <a:sym typeface="Martel"/>
              </a:rPr>
              <a:t>)</a:t>
            </a:r>
            <a:endParaRPr/>
          </a:p>
        </p:txBody>
      </p:sp>
      <p:cxnSp>
        <p:nvCxnSpPr>
          <p:cNvPr id="421" name="Google Shape;421;p12"/>
          <p:cNvCxnSpPr/>
          <p:nvPr/>
        </p:nvCxnSpPr>
        <p:spPr>
          <a:xfrm>
            <a:off x="7538003" y="3621743"/>
            <a:ext cx="675349" cy="240665"/>
          </a:xfrm>
          <a:prstGeom prst="straightConnector1">
            <a:avLst/>
          </a:prstGeom>
          <a:noFill/>
          <a:ln cap="flat" cmpd="sng" w="38100">
            <a:solidFill>
              <a:srgbClr val="F4EADB"/>
            </a:solidFill>
            <a:prstDash val="solid"/>
            <a:round/>
            <a:headEnd len="sm" w="sm" type="none"/>
            <a:tailEnd len="sm" w="sm" type="none"/>
          </a:ln>
        </p:spPr>
      </p:cxnSp>
      <p:cxnSp>
        <p:nvCxnSpPr>
          <p:cNvPr id="422" name="Google Shape;422;p12"/>
          <p:cNvCxnSpPr/>
          <p:nvPr/>
        </p:nvCxnSpPr>
        <p:spPr>
          <a:xfrm flipH="1" rot="10800000">
            <a:off x="7538003" y="3862408"/>
            <a:ext cx="675349" cy="17945"/>
          </a:xfrm>
          <a:prstGeom prst="straightConnector1">
            <a:avLst/>
          </a:prstGeom>
          <a:noFill/>
          <a:ln cap="flat" cmpd="sng" w="38100">
            <a:solidFill>
              <a:srgbClr val="F4EADB"/>
            </a:solidFill>
            <a:prstDash val="solid"/>
            <a:round/>
            <a:headEnd len="sm" w="sm" type="none"/>
            <a:tailEnd len="sm" w="sm" type="none"/>
          </a:ln>
        </p:spPr>
      </p:cxnSp>
      <p:sp>
        <p:nvSpPr>
          <p:cNvPr id="423" name="Google Shape;423;p12"/>
          <p:cNvSpPr txBox="1"/>
          <p:nvPr/>
        </p:nvSpPr>
        <p:spPr>
          <a:xfrm>
            <a:off x="2454902" y="332081"/>
            <a:ext cx="982956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Band - Source Separation</a:t>
            </a:r>
            <a:endParaRPr/>
          </a:p>
        </p:txBody>
      </p:sp>
      <p:sp>
        <p:nvSpPr>
          <p:cNvPr id="424" name="Google Shape;424;p12"/>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425" name="Google Shape;425;p12"/>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426" name="Google Shape;426;p12"/>
          <p:cNvSpPr txBox="1"/>
          <p:nvPr/>
        </p:nvSpPr>
        <p:spPr>
          <a:xfrm>
            <a:off x="1732813" y="5322394"/>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427" name="Google Shape;427;p12"/>
          <p:cNvSpPr txBox="1"/>
          <p:nvPr/>
        </p:nvSpPr>
        <p:spPr>
          <a:xfrm>
            <a:off x="1746016" y="6712650"/>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SPECIAL</a:t>
            </a:r>
            <a:endParaRPr/>
          </a:p>
        </p:txBody>
      </p:sp>
      <p:sp>
        <p:nvSpPr>
          <p:cNvPr id="428" name="Google Shape;428;p12"/>
          <p:cNvSpPr txBox="1"/>
          <p:nvPr/>
        </p:nvSpPr>
        <p:spPr>
          <a:xfrm>
            <a:off x="5453246" y="5356049"/>
            <a:ext cx="2760000" cy="4926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sng" cap="none" strike="noStrike">
                <a:solidFill>
                  <a:schemeClr val="hlink"/>
                </a:solidFill>
                <a:latin typeface="Martel"/>
                <a:ea typeface="Martel"/>
                <a:cs typeface="Martel"/>
                <a:sym typeface="Martel"/>
                <a:hlinkClick r:id="rId3"/>
              </a:rPr>
              <a:t>Demucs v4</a:t>
            </a:r>
            <a:endParaRPr/>
          </a:p>
        </p:txBody>
      </p:sp>
      <p:sp>
        <p:nvSpPr>
          <p:cNvPr id="429" name="Google Shape;429;p12"/>
          <p:cNvSpPr txBox="1"/>
          <p:nvPr/>
        </p:nvSpPr>
        <p:spPr>
          <a:xfrm>
            <a:off x="4940125" y="6417375"/>
            <a:ext cx="14076600" cy="1838400"/>
          </a:xfrm>
          <a:prstGeom prst="rect">
            <a:avLst/>
          </a:prstGeom>
          <a:noFill/>
          <a:ln>
            <a:noFill/>
          </a:ln>
        </p:spPr>
        <p:txBody>
          <a:bodyPr anchorCtr="0" anchor="t" bIns="0" lIns="0" spcFirstLastPara="1" rIns="0" wrap="square" tIns="0">
            <a:spAutoFit/>
          </a:bodyPr>
          <a:lstStyle/>
          <a:p>
            <a:pPr indent="-322416" lvl="1" marL="644833" marR="0" rtl="0" algn="l">
              <a:lnSpc>
                <a:spcPct val="100000"/>
              </a:lnSpc>
              <a:spcBef>
                <a:spcPts val="0"/>
              </a:spcBef>
              <a:spcAft>
                <a:spcPts val="0"/>
              </a:spcAft>
              <a:buClr>
                <a:srgbClr val="FFFFFF"/>
              </a:buClr>
              <a:buSzPts val="2986"/>
              <a:buFont typeface="Arial"/>
              <a:buChar char="•"/>
            </a:pPr>
            <a:r>
              <a:rPr b="0" i="0" lang="en-US" sz="2986" u="none" cap="none" strike="noStrike">
                <a:solidFill>
                  <a:srgbClr val="FFFFFF"/>
                </a:solidFill>
                <a:latin typeface="Calibri"/>
                <a:ea typeface="Calibri"/>
                <a:cs typeface="Calibri"/>
                <a:sym typeface="Calibri"/>
              </a:rPr>
              <a:t>兩者各有優劣，且不同歌表現也不同</a:t>
            </a:r>
            <a:r>
              <a:rPr lang="en-US" sz="2986">
                <a:solidFill>
                  <a:schemeClr val="lt1"/>
                </a:solidFill>
                <a:latin typeface="Calibri"/>
                <a:ea typeface="Calibri"/>
                <a:cs typeface="Calibri"/>
                <a:sym typeface="Calibri"/>
              </a:rPr>
              <a:t>，</a:t>
            </a:r>
            <a:r>
              <a:rPr b="0" i="0" lang="en-US" sz="2986" u="none" cap="none" strike="noStrike">
                <a:solidFill>
                  <a:srgbClr val="FFFFFF"/>
                </a:solidFill>
                <a:latin typeface="Calibri"/>
                <a:ea typeface="Calibri"/>
                <a:cs typeface="Calibri"/>
                <a:sym typeface="Calibri"/>
              </a:rPr>
              <a:t>整體來說</a:t>
            </a:r>
            <a:endParaRPr b="0" i="0" sz="2986" u="none" cap="none" strike="noStrike">
              <a:solidFill>
                <a:srgbClr val="FFFFFF"/>
              </a:solidFill>
              <a:latin typeface="Calibri"/>
              <a:ea typeface="Calibri"/>
              <a:cs typeface="Calibri"/>
              <a:sym typeface="Calibri"/>
            </a:endParaRPr>
          </a:p>
          <a:p>
            <a:pPr indent="-418211" lvl="2" marL="1371600" marR="0" rtl="0" algn="l">
              <a:lnSpc>
                <a:spcPct val="100000"/>
              </a:lnSpc>
              <a:spcBef>
                <a:spcPts val="0"/>
              </a:spcBef>
              <a:spcAft>
                <a:spcPts val="0"/>
              </a:spcAft>
              <a:buClr>
                <a:srgbClr val="FFFFFF"/>
              </a:buClr>
              <a:buSzPts val="2986"/>
              <a:buFont typeface="Arial"/>
              <a:buChar char="■"/>
            </a:pPr>
            <a:r>
              <a:rPr b="0" i="0" lang="en-US" sz="2986" u="none" cap="none" strike="noStrike">
                <a:solidFill>
                  <a:srgbClr val="FFFFFF"/>
                </a:solidFill>
                <a:latin typeface="Calibri"/>
                <a:ea typeface="Calibri"/>
                <a:cs typeface="Calibri"/>
                <a:sym typeface="Calibri"/>
              </a:rPr>
              <a:t>vocal track Demucs比較清晰且接近人聲；</a:t>
            </a:r>
            <a:endParaRPr b="0" i="0" sz="2986" u="none" cap="none" strike="noStrike">
              <a:solidFill>
                <a:srgbClr val="FFFFFF"/>
              </a:solidFill>
              <a:latin typeface="Calibri"/>
              <a:ea typeface="Calibri"/>
              <a:cs typeface="Calibri"/>
              <a:sym typeface="Calibri"/>
            </a:endParaRPr>
          </a:p>
          <a:p>
            <a:pPr indent="-418211" lvl="2" marL="1371600" marR="0" rtl="0" algn="l">
              <a:lnSpc>
                <a:spcPct val="100000"/>
              </a:lnSpc>
              <a:spcBef>
                <a:spcPts val="0"/>
              </a:spcBef>
              <a:spcAft>
                <a:spcPts val="0"/>
              </a:spcAft>
              <a:buClr>
                <a:srgbClr val="FFFFFF"/>
              </a:buClr>
              <a:buSzPts val="2986"/>
              <a:buFont typeface="Arial"/>
              <a:buChar char="■"/>
            </a:pPr>
            <a:r>
              <a:rPr b="0" i="0" lang="en-US" sz="2986" u="none" cap="none" strike="noStrike">
                <a:solidFill>
                  <a:srgbClr val="FFFFFF"/>
                </a:solidFill>
                <a:latin typeface="Calibri"/>
                <a:ea typeface="Calibri"/>
                <a:cs typeface="Calibri"/>
                <a:sym typeface="Calibri"/>
              </a:rPr>
              <a:t>bass track Open-Unmix比較接近bass的感覺，demucs</a:t>
            </a:r>
            <a:r>
              <a:rPr lang="en-US" sz="2986">
                <a:solidFill>
                  <a:srgbClr val="FFFFFF"/>
                </a:solidFill>
                <a:latin typeface="Calibri"/>
                <a:ea typeface="Calibri"/>
                <a:cs typeface="Calibri"/>
                <a:sym typeface="Calibri"/>
              </a:rPr>
              <a:t>仍</a:t>
            </a:r>
            <a:r>
              <a:rPr b="0" i="0" lang="en-US" sz="2986" u="none" cap="none" strike="noStrike">
                <a:solidFill>
                  <a:srgbClr val="FFFFFF"/>
                </a:solidFill>
                <a:latin typeface="Calibri"/>
                <a:ea typeface="Calibri"/>
                <a:cs typeface="Calibri"/>
                <a:sym typeface="Calibri"/>
              </a:rPr>
              <a:t>會含到鼓</a:t>
            </a:r>
            <a:r>
              <a:rPr lang="en-US" sz="2986">
                <a:solidFill>
                  <a:srgbClr val="FFFFFF"/>
                </a:solidFill>
                <a:latin typeface="Calibri"/>
                <a:ea typeface="Calibri"/>
                <a:cs typeface="Calibri"/>
                <a:sym typeface="Calibri"/>
              </a:rPr>
              <a:t>的聲音</a:t>
            </a:r>
            <a:endParaRPr/>
          </a:p>
          <a:p>
            <a:pPr indent="0" lvl="0" marL="0" marR="0" rtl="0" algn="l">
              <a:lnSpc>
                <a:spcPct val="100000"/>
              </a:lnSpc>
              <a:spcBef>
                <a:spcPts val="0"/>
              </a:spcBef>
              <a:spcAft>
                <a:spcPts val="0"/>
              </a:spcAft>
              <a:buNone/>
            </a:pPr>
            <a:r>
              <a:t/>
            </a:r>
            <a:endParaRPr b="0" i="0" sz="2986" u="none" cap="none" strike="noStrike">
              <a:solidFill>
                <a:srgbClr val="FFFFFF"/>
              </a:solidFill>
              <a:latin typeface="Calibri"/>
              <a:ea typeface="Calibri"/>
              <a:cs typeface="Calibri"/>
              <a:sym typeface="Calibri"/>
            </a:endParaRPr>
          </a:p>
        </p:txBody>
      </p:sp>
      <p:sp>
        <p:nvSpPr>
          <p:cNvPr id="430" name="Google Shape;430;p12"/>
          <p:cNvSpPr txBox="1"/>
          <p:nvPr/>
        </p:nvSpPr>
        <p:spPr>
          <a:xfrm>
            <a:off x="680494" y="140391"/>
            <a:ext cx="1065522"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II</a:t>
            </a:r>
            <a:endParaRPr/>
          </a:p>
        </p:txBody>
      </p:sp>
      <p:sp>
        <p:nvSpPr>
          <p:cNvPr id="431" name="Google Shape;431;p12"/>
          <p:cNvSpPr txBox="1"/>
          <p:nvPr/>
        </p:nvSpPr>
        <p:spPr>
          <a:xfrm>
            <a:off x="7999502" y="5352995"/>
            <a:ext cx="3545100" cy="4926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sng" cap="none" strike="noStrike">
                <a:solidFill>
                  <a:schemeClr val="hlink"/>
                </a:solidFill>
                <a:latin typeface="Martel"/>
                <a:ea typeface="Martel"/>
                <a:cs typeface="Martel"/>
                <a:sym typeface="Martel"/>
                <a:hlinkClick r:id="rId4"/>
              </a:rPr>
              <a:t>Open-Unmix</a:t>
            </a:r>
            <a:endParaRPr/>
          </a:p>
        </p:txBody>
      </p:sp>
      <p:sp>
        <p:nvSpPr>
          <p:cNvPr id="432" name="Google Shape;432;p12"/>
          <p:cNvSpPr txBox="1"/>
          <p:nvPr/>
        </p:nvSpPr>
        <p:spPr>
          <a:xfrm>
            <a:off x="7699171" y="5356049"/>
            <a:ext cx="176507" cy="42418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3200" u="none" cap="none" strike="noStrike">
                <a:solidFill>
                  <a:srgbClr val="FFFFFF"/>
                </a:solidFill>
                <a:latin typeface="Martel"/>
                <a:ea typeface="Martel"/>
                <a:cs typeface="Martel"/>
                <a:sym typeface="Martel"/>
              </a:rPr>
              <a:t>,</a:t>
            </a:r>
            <a:endParaRPr/>
          </a:p>
        </p:txBody>
      </p:sp>
      <p:pic>
        <p:nvPicPr>
          <p:cNvPr id="433" name="Google Shape;433;p12" title="Yellow_vocals.mp3">
            <a:hlinkClick r:id="rId5"/>
          </p:cNvPr>
          <p:cNvPicPr preferRelativeResize="0"/>
          <p:nvPr/>
        </p:nvPicPr>
        <p:blipFill>
          <a:blip r:embed="rId6">
            <a:alphaModFix/>
          </a:blip>
          <a:stretch>
            <a:fillRect/>
          </a:stretch>
        </p:blipFill>
        <p:spPr>
          <a:xfrm>
            <a:off x="7999500" y="8001901"/>
            <a:ext cx="824225" cy="824225"/>
          </a:xfrm>
          <a:prstGeom prst="rect">
            <a:avLst/>
          </a:prstGeom>
          <a:noFill/>
          <a:ln>
            <a:noFill/>
          </a:ln>
        </p:spPr>
      </p:pic>
      <p:sp>
        <p:nvSpPr>
          <p:cNvPr id="434" name="Google Shape;434;p12"/>
          <p:cNvSpPr txBox="1"/>
          <p:nvPr/>
        </p:nvSpPr>
        <p:spPr>
          <a:xfrm>
            <a:off x="5360473" y="7940675"/>
            <a:ext cx="276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demucs vocal</a:t>
            </a:r>
            <a:endParaRPr sz="3000">
              <a:solidFill>
                <a:schemeClr val="lt1"/>
              </a:solidFill>
              <a:latin typeface="Georgia"/>
              <a:ea typeface="Georgia"/>
              <a:cs typeface="Georgia"/>
              <a:sym typeface="Georgia"/>
            </a:endParaRPr>
          </a:p>
        </p:txBody>
      </p:sp>
      <p:sp>
        <p:nvSpPr>
          <p:cNvPr id="435" name="Google Shape;435;p12"/>
          <p:cNvSpPr txBox="1"/>
          <p:nvPr/>
        </p:nvSpPr>
        <p:spPr>
          <a:xfrm>
            <a:off x="9919586" y="7940675"/>
            <a:ext cx="3178608"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demucs bass</a:t>
            </a:r>
            <a:endParaRPr sz="3000">
              <a:solidFill>
                <a:schemeClr val="lt1"/>
              </a:solidFill>
              <a:latin typeface="Georgia"/>
              <a:ea typeface="Georgia"/>
              <a:cs typeface="Georgia"/>
              <a:sym typeface="Georgia"/>
            </a:endParaRPr>
          </a:p>
        </p:txBody>
      </p:sp>
      <p:sp>
        <p:nvSpPr>
          <p:cNvPr id="436" name="Google Shape;436;p12"/>
          <p:cNvSpPr txBox="1"/>
          <p:nvPr/>
        </p:nvSpPr>
        <p:spPr>
          <a:xfrm>
            <a:off x="5453145" y="8967400"/>
            <a:ext cx="4328869"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open-unmix vocal</a:t>
            </a:r>
            <a:endParaRPr sz="3000">
              <a:solidFill>
                <a:schemeClr val="lt1"/>
              </a:solidFill>
              <a:latin typeface="Georgia"/>
              <a:ea typeface="Georgia"/>
              <a:cs typeface="Georgia"/>
              <a:sym typeface="Georgia"/>
            </a:endParaRPr>
          </a:p>
        </p:txBody>
      </p:sp>
      <p:sp>
        <p:nvSpPr>
          <p:cNvPr id="437" name="Google Shape;437;p12"/>
          <p:cNvSpPr txBox="1"/>
          <p:nvPr/>
        </p:nvSpPr>
        <p:spPr>
          <a:xfrm>
            <a:off x="10063305" y="8967400"/>
            <a:ext cx="4120285"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Georgia"/>
                <a:ea typeface="Georgia"/>
                <a:cs typeface="Georgia"/>
                <a:sym typeface="Georgia"/>
              </a:rPr>
              <a:t>open-unmix bass</a:t>
            </a:r>
            <a:endParaRPr sz="3000">
              <a:solidFill>
                <a:schemeClr val="lt1"/>
              </a:solidFill>
              <a:latin typeface="Georgia"/>
              <a:ea typeface="Georgia"/>
              <a:cs typeface="Georgia"/>
              <a:sym typeface="Georgia"/>
            </a:endParaRPr>
          </a:p>
        </p:txBody>
      </p:sp>
      <p:pic>
        <p:nvPicPr>
          <p:cNvPr id="438" name="Google Shape;438;p12" title="Yellow_bass.mp3">
            <a:hlinkClick r:id="rId7"/>
          </p:cNvPr>
          <p:cNvPicPr preferRelativeResize="0"/>
          <p:nvPr/>
        </p:nvPicPr>
        <p:blipFill>
          <a:blip r:embed="rId6">
            <a:alphaModFix/>
          </a:blip>
          <a:stretch>
            <a:fillRect/>
          </a:stretch>
        </p:blipFill>
        <p:spPr>
          <a:xfrm>
            <a:off x="12436875" y="7987225"/>
            <a:ext cx="824225" cy="824225"/>
          </a:xfrm>
          <a:prstGeom prst="rect">
            <a:avLst/>
          </a:prstGeom>
          <a:noFill/>
          <a:ln>
            <a:noFill/>
          </a:ln>
        </p:spPr>
      </p:pic>
      <p:pic>
        <p:nvPicPr>
          <p:cNvPr id="439" name="Google Shape;439;p12" title="Yellow_vocals_Open-Unmix.wav">
            <a:hlinkClick r:id="rId8"/>
          </p:cNvPr>
          <p:cNvPicPr preferRelativeResize="0"/>
          <p:nvPr/>
        </p:nvPicPr>
        <p:blipFill>
          <a:blip r:embed="rId6">
            <a:alphaModFix/>
          </a:blip>
          <a:stretch>
            <a:fillRect/>
          </a:stretch>
        </p:blipFill>
        <p:spPr>
          <a:xfrm>
            <a:off x="8808175" y="8895975"/>
            <a:ext cx="824225" cy="824225"/>
          </a:xfrm>
          <a:prstGeom prst="rect">
            <a:avLst/>
          </a:prstGeom>
          <a:noFill/>
          <a:ln>
            <a:noFill/>
          </a:ln>
        </p:spPr>
      </p:pic>
      <p:pic>
        <p:nvPicPr>
          <p:cNvPr id="440" name="Google Shape;440;p12" title="Yellow_bass_Open-Unmix.wav">
            <a:hlinkClick r:id="rId9"/>
          </p:cNvPr>
          <p:cNvPicPr preferRelativeResize="0"/>
          <p:nvPr/>
        </p:nvPicPr>
        <p:blipFill>
          <a:blip r:embed="rId6">
            <a:alphaModFix/>
          </a:blip>
          <a:stretch>
            <a:fillRect/>
          </a:stretch>
        </p:blipFill>
        <p:spPr>
          <a:xfrm>
            <a:off x="13261100" y="8895977"/>
            <a:ext cx="824225" cy="82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444" name="Shape 444"/>
        <p:cNvGrpSpPr/>
        <p:nvPr/>
      </p:nvGrpSpPr>
      <p:grpSpPr>
        <a:xfrm>
          <a:off x="0" y="0"/>
          <a:ext cx="0" cy="0"/>
          <a:chOff x="0" y="0"/>
          <a:chExt cx="0" cy="0"/>
        </a:xfrm>
      </p:grpSpPr>
      <p:sp>
        <p:nvSpPr>
          <p:cNvPr id="445" name="Google Shape;445;p13"/>
          <p:cNvSpPr txBox="1"/>
          <p:nvPr/>
        </p:nvSpPr>
        <p:spPr>
          <a:xfrm>
            <a:off x="5835216" y="9755180"/>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12</a:t>
            </a:r>
            <a:endParaRPr/>
          </a:p>
        </p:txBody>
      </p:sp>
      <p:cxnSp>
        <p:nvCxnSpPr>
          <p:cNvPr id="446" name="Google Shape;446;p13"/>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447" name="Google Shape;447;p13"/>
          <p:cNvGrpSpPr/>
          <p:nvPr/>
        </p:nvGrpSpPr>
        <p:grpSpPr>
          <a:xfrm>
            <a:off x="-288085" y="-804768"/>
            <a:ext cx="2633566" cy="2645371"/>
            <a:chOff x="1813" y="0"/>
            <a:chExt cx="809173" cy="812800"/>
          </a:xfrm>
        </p:grpSpPr>
        <p:sp>
          <p:nvSpPr>
            <p:cNvPr id="448" name="Google Shape;448;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13"/>
          <p:cNvSpPr txBox="1"/>
          <p:nvPr/>
        </p:nvSpPr>
        <p:spPr>
          <a:xfrm>
            <a:off x="5453246" y="2519231"/>
            <a:ext cx="3978900" cy="4311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US" sz="2800">
                <a:solidFill>
                  <a:srgbClr val="FFFFFF"/>
                </a:solidFill>
                <a:latin typeface="Martel"/>
                <a:ea typeface="Martel"/>
                <a:cs typeface="Martel"/>
                <a:sym typeface="Martel"/>
              </a:rPr>
              <a:t>Original song(chorus)</a:t>
            </a:r>
            <a:endParaRPr sz="2800">
              <a:latin typeface="Martel"/>
              <a:ea typeface="Martel"/>
              <a:cs typeface="Martel"/>
              <a:sym typeface="Martel"/>
            </a:endParaRPr>
          </a:p>
        </p:txBody>
      </p:sp>
      <p:grpSp>
        <p:nvGrpSpPr>
          <p:cNvPr id="451" name="Google Shape;451;p13"/>
          <p:cNvGrpSpPr/>
          <p:nvPr/>
        </p:nvGrpSpPr>
        <p:grpSpPr>
          <a:xfrm>
            <a:off x="1028700" y="2056255"/>
            <a:ext cx="3974356" cy="3266925"/>
            <a:chOff x="0" y="-47625"/>
            <a:chExt cx="1046744" cy="860425"/>
          </a:xfrm>
        </p:grpSpPr>
        <p:sp>
          <p:nvSpPr>
            <p:cNvPr id="452" name="Google Shape;452;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4" name="Google Shape;454;p13"/>
          <p:cNvSpPr txBox="1"/>
          <p:nvPr/>
        </p:nvSpPr>
        <p:spPr>
          <a:xfrm>
            <a:off x="2505525" y="351125"/>
            <a:ext cx="17516100" cy="985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6400" u="none" cap="none" strike="noStrike">
                <a:solidFill>
                  <a:srgbClr val="F4EADB"/>
                </a:solidFill>
                <a:latin typeface="Bodoni"/>
                <a:ea typeface="Bodoni"/>
                <a:cs typeface="Bodoni"/>
                <a:sym typeface="Bodoni"/>
              </a:rPr>
              <a:t>Fingerstyle – Melody and Bass Separation</a:t>
            </a:r>
            <a:endParaRPr sz="6400"/>
          </a:p>
        </p:txBody>
      </p:sp>
      <p:grpSp>
        <p:nvGrpSpPr>
          <p:cNvPr id="455" name="Google Shape;455;p13"/>
          <p:cNvGrpSpPr/>
          <p:nvPr/>
        </p:nvGrpSpPr>
        <p:grpSpPr>
          <a:xfrm>
            <a:off x="1028700" y="3456036"/>
            <a:ext cx="3974356" cy="3266925"/>
            <a:chOff x="0" y="-47625"/>
            <a:chExt cx="1046744" cy="860425"/>
          </a:xfrm>
        </p:grpSpPr>
        <p:sp>
          <p:nvSpPr>
            <p:cNvPr id="456" name="Google Shape;456;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13"/>
          <p:cNvGrpSpPr/>
          <p:nvPr/>
        </p:nvGrpSpPr>
        <p:grpSpPr>
          <a:xfrm>
            <a:off x="1028700" y="4855818"/>
            <a:ext cx="3974356" cy="3266925"/>
            <a:chOff x="0" y="-47625"/>
            <a:chExt cx="1046744" cy="860425"/>
          </a:xfrm>
        </p:grpSpPr>
        <p:sp>
          <p:nvSpPr>
            <p:cNvPr id="459" name="Google Shape;459;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1" name="Google Shape;461;p13"/>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462" name="Google Shape;462;p13"/>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463" name="Google Shape;463;p13"/>
          <p:cNvSpPr txBox="1"/>
          <p:nvPr/>
        </p:nvSpPr>
        <p:spPr>
          <a:xfrm>
            <a:off x="1732813" y="5286707"/>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grpSp>
        <p:nvGrpSpPr>
          <p:cNvPr id="464" name="Google Shape;464;p13"/>
          <p:cNvGrpSpPr/>
          <p:nvPr/>
        </p:nvGrpSpPr>
        <p:grpSpPr>
          <a:xfrm>
            <a:off x="1028700" y="6255599"/>
            <a:ext cx="3974356" cy="3266925"/>
            <a:chOff x="0" y="-241101"/>
            <a:chExt cx="5299141" cy="4355900"/>
          </a:xfrm>
        </p:grpSpPr>
        <p:grpSp>
          <p:nvGrpSpPr>
            <p:cNvPr id="465" name="Google Shape;465;p13"/>
            <p:cNvGrpSpPr/>
            <p:nvPr/>
          </p:nvGrpSpPr>
          <p:grpSpPr>
            <a:xfrm>
              <a:off x="0" y="-241101"/>
              <a:ext cx="5299141" cy="4355900"/>
              <a:chOff x="0" y="-47625"/>
              <a:chExt cx="1046744" cy="860425"/>
            </a:xfrm>
          </p:grpSpPr>
          <p:sp>
            <p:nvSpPr>
              <p:cNvPr id="466" name="Google Shape;466;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8" name="Google Shape;468;p13"/>
            <p:cNvSpPr txBox="1"/>
            <p:nvPr/>
          </p:nvSpPr>
          <p:spPr>
            <a:xfrm>
              <a:off x="956422" y="349250"/>
              <a:ext cx="3421508" cy="67437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SPECIAL</a:t>
              </a:r>
              <a:endParaRPr/>
            </a:p>
          </p:txBody>
        </p:sp>
      </p:grpSp>
      <p:sp>
        <p:nvSpPr>
          <p:cNvPr id="469" name="Google Shape;469;p13"/>
          <p:cNvSpPr txBox="1"/>
          <p:nvPr/>
        </p:nvSpPr>
        <p:spPr>
          <a:xfrm>
            <a:off x="5453251" y="3953200"/>
            <a:ext cx="7556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800">
                <a:solidFill>
                  <a:srgbClr val="FFFFFF"/>
                </a:solidFill>
                <a:latin typeface="Martel"/>
                <a:ea typeface="Martel"/>
                <a:cs typeface="Martel"/>
                <a:sym typeface="Martel"/>
              </a:rPr>
              <a:t>Separation</a:t>
            </a:r>
            <a:r>
              <a:rPr lang="en-US" sz="2800">
                <a:solidFill>
                  <a:srgbClr val="FFFFFF"/>
                </a:solidFill>
                <a:latin typeface="Martel"/>
                <a:ea typeface="Martel"/>
                <a:cs typeface="Martel"/>
                <a:sym typeface="Martel"/>
              </a:rPr>
              <a:t> bass and melody two audio files</a:t>
            </a:r>
            <a:endParaRPr sz="2800">
              <a:latin typeface="Martel"/>
              <a:ea typeface="Martel"/>
              <a:cs typeface="Martel"/>
              <a:sym typeface="Martel"/>
            </a:endParaRPr>
          </a:p>
        </p:txBody>
      </p:sp>
      <p:sp>
        <p:nvSpPr>
          <p:cNvPr id="470" name="Google Shape;470;p13"/>
          <p:cNvSpPr txBox="1"/>
          <p:nvPr/>
        </p:nvSpPr>
        <p:spPr>
          <a:xfrm>
            <a:off x="4880225" y="6446525"/>
            <a:ext cx="14069400" cy="1000500"/>
          </a:xfrm>
          <a:prstGeom prst="rect">
            <a:avLst/>
          </a:prstGeom>
          <a:noFill/>
          <a:ln>
            <a:noFill/>
          </a:ln>
        </p:spPr>
        <p:txBody>
          <a:bodyPr anchorCtr="0" anchor="t" bIns="0" lIns="0" spcFirstLastPara="1" rIns="0" wrap="square" tIns="0">
            <a:spAutoFit/>
          </a:bodyPr>
          <a:lstStyle/>
          <a:p>
            <a:pPr indent="0" lvl="0" marL="457200" marR="0" rtl="0" algn="l">
              <a:lnSpc>
                <a:spcPct val="150017"/>
              </a:lnSpc>
              <a:spcBef>
                <a:spcPts val="0"/>
              </a:spcBef>
              <a:spcAft>
                <a:spcPts val="0"/>
              </a:spcAft>
              <a:buNone/>
            </a:pPr>
            <a:r>
              <a:rPr i="0" lang="en-US" sz="2600" u="none" cap="none" strike="noStrike">
                <a:solidFill>
                  <a:srgbClr val="FFFFFF"/>
                </a:solidFill>
                <a:latin typeface="Martel"/>
                <a:ea typeface="Martel"/>
                <a:cs typeface="Martel"/>
                <a:sym typeface="Martel"/>
              </a:rPr>
              <a:t>Overlapping</a:t>
            </a:r>
            <a:r>
              <a:rPr lang="en-US" sz="2600">
                <a:solidFill>
                  <a:srgbClr val="FFFFFF"/>
                </a:solidFill>
                <a:latin typeface="Martel"/>
                <a:ea typeface="Martel"/>
                <a:cs typeface="Martel"/>
                <a:sym typeface="Martel"/>
              </a:rPr>
              <a:t> components (</a:t>
            </a:r>
            <a:r>
              <a:rPr i="0" lang="en-US" sz="2600" u="none" cap="none" strike="noStrike">
                <a:solidFill>
                  <a:srgbClr val="FFFFFF"/>
                </a:solidFill>
                <a:latin typeface="Martel"/>
                <a:ea typeface="Martel"/>
                <a:cs typeface="Martel"/>
                <a:sym typeface="Martel"/>
              </a:rPr>
              <a:t>melody</a:t>
            </a:r>
            <a:r>
              <a:rPr lang="en-US" sz="2600">
                <a:solidFill>
                  <a:srgbClr val="FFFFFF"/>
                </a:solidFill>
                <a:latin typeface="Martel"/>
                <a:ea typeface="Martel"/>
                <a:cs typeface="Martel"/>
                <a:sym typeface="Martel"/>
              </a:rPr>
              <a:t> and </a:t>
            </a:r>
            <a:r>
              <a:rPr i="0" lang="en-US" sz="2600" u="none" cap="none" strike="noStrike">
                <a:solidFill>
                  <a:srgbClr val="FFFFFF"/>
                </a:solidFill>
                <a:latin typeface="Martel"/>
                <a:ea typeface="Martel"/>
                <a:cs typeface="Martel"/>
                <a:sym typeface="Martel"/>
              </a:rPr>
              <a:t>bass), leading to imperfect separation</a:t>
            </a:r>
            <a:br>
              <a:rPr lang="en-US" sz="2600">
                <a:solidFill>
                  <a:srgbClr val="FFFFFF"/>
                </a:solidFill>
                <a:latin typeface="Martel"/>
                <a:ea typeface="Martel"/>
                <a:cs typeface="Martel"/>
                <a:sym typeface="Martel"/>
              </a:rPr>
            </a:br>
            <a:r>
              <a:rPr lang="en-US" sz="2600">
                <a:solidFill>
                  <a:srgbClr val="FFFFFF"/>
                </a:solidFill>
                <a:latin typeface="Martel"/>
                <a:ea typeface="Martel"/>
                <a:cs typeface="Martel"/>
                <a:sym typeface="Martel"/>
              </a:rPr>
              <a:t>By utilizing butterworth filter, we solved the above problem.</a:t>
            </a:r>
            <a:endParaRPr sz="2600">
              <a:latin typeface="Martel"/>
              <a:ea typeface="Martel"/>
              <a:cs typeface="Martel"/>
              <a:sym typeface="Martel"/>
            </a:endParaRPr>
          </a:p>
        </p:txBody>
      </p:sp>
      <p:sp>
        <p:nvSpPr>
          <p:cNvPr id="471" name="Google Shape;471;p13"/>
          <p:cNvSpPr txBox="1"/>
          <p:nvPr/>
        </p:nvSpPr>
        <p:spPr>
          <a:xfrm>
            <a:off x="473923" y="140391"/>
            <a:ext cx="1396036"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III</a:t>
            </a:r>
            <a:endParaRPr/>
          </a:p>
        </p:txBody>
      </p:sp>
      <p:sp>
        <p:nvSpPr>
          <p:cNvPr id="472" name="Google Shape;472;p13"/>
          <p:cNvSpPr txBox="1"/>
          <p:nvPr/>
        </p:nvSpPr>
        <p:spPr>
          <a:xfrm>
            <a:off x="4880235" y="5044750"/>
            <a:ext cx="13728900" cy="1000500"/>
          </a:xfrm>
          <a:prstGeom prst="rect">
            <a:avLst/>
          </a:prstGeom>
          <a:noFill/>
          <a:ln>
            <a:noFill/>
          </a:ln>
        </p:spPr>
        <p:txBody>
          <a:bodyPr anchorCtr="0" anchor="t" bIns="0" lIns="0" spcFirstLastPara="1" rIns="0" wrap="square" tIns="0">
            <a:spAutoFit/>
          </a:bodyPr>
          <a:lstStyle/>
          <a:p>
            <a:pPr indent="0" lvl="0" marL="457200" marR="0" rtl="0" algn="l">
              <a:lnSpc>
                <a:spcPct val="150017"/>
              </a:lnSpc>
              <a:spcBef>
                <a:spcPts val="0"/>
              </a:spcBef>
              <a:spcAft>
                <a:spcPts val="0"/>
              </a:spcAft>
              <a:buNone/>
            </a:pPr>
            <a:r>
              <a:rPr lang="en-US" sz="2600">
                <a:solidFill>
                  <a:srgbClr val="FFFFFF"/>
                </a:solidFill>
                <a:latin typeface="Martel"/>
                <a:ea typeface="Martel"/>
                <a:cs typeface="Martel"/>
                <a:sym typeface="Martel"/>
              </a:rPr>
              <a:t>Frequency separation - STFT-based approach</a:t>
            </a:r>
            <a:endParaRPr sz="2600">
              <a:latin typeface="Martel"/>
              <a:ea typeface="Martel"/>
              <a:cs typeface="Martel"/>
              <a:sym typeface="Martel"/>
            </a:endParaRPr>
          </a:p>
          <a:p>
            <a:pPr indent="0" lvl="0" marL="457200" marR="0" rtl="0" algn="l">
              <a:lnSpc>
                <a:spcPct val="150017"/>
              </a:lnSpc>
              <a:spcBef>
                <a:spcPts val="0"/>
              </a:spcBef>
              <a:spcAft>
                <a:spcPts val="0"/>
              </a:spcAft>
              <a:buNone/>
            </a:pPr>
            <a:r>
              <a:rPr lang="en-US" sz="2600">
                <a:solidFill>
                  <a:srgbClr val="FFFFFF"/>
                </a:solidFill>
                <a:latin typeface="Martel"/>
                <a:ea typeface="Martel"/>
                <a:cs typeface="Martel"/>
                <a:sym typeface="Martel"/>
              </a:rPr>
              <a:t>filter Precision - Butterworth filter approach</a:t>
            </a:r>
            <a:endParaRPr sz="2600">
              <a:latin typeface="Martel"/>
              <a:ea typeface="Martel"/>
              <a:cs typeface="Martel"/>
              <a:sym typeface="Martel"/>
            </a:endParaRPr>
          </a:p>
        </p:txBody>
      </p:sp>
      <p:grpSp>
        <p:nvGrpSpPr>
          <p:cNvPr id="473" name="Google Shape;473;p13"/>
          <p:cNvGrpSpPr/>
          <p:nvPr/>
        </p:nvGrpSpPr>
        <p:grpSpPr>
          <a:xfrm>
            <a:off x="1028700" y="7655381"/>
            <a:ext cx="3974356" cy="3266925"/>
            <a:chOff x="0" y="-47625"/>
            <a:chExt cx="1046744" cy="860425"/>
          </a:xfrm>
        </p:grpSpPr>
        <p:sp>
          <p:nvSpPr>
            <p:cNvPr id="474" name="Google Shape;474;p13"/>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6" name="Google Shape;476;p13"/>
          <p:cNvSpPr txBox="1"/>
          <p:nvPr/>
        </p:nvSpPr>
        <p:spPr>
          <a:xfrm>
            <a:off x="1732813" y="8053614"/>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RESULTS</a:t>
            </a:r>
            <a:endParaRPr/>
          </a:p>
        </p:txBody>
      </p:sp>
      <p:sp>
        <p:nvSpPr>
          <p:cNvPr id="477" name="Google Shape;477;p13"/>
          <p:cNvSpPr txBox="1"/>
          <p:nvPr/>
        </p:nvSpPr>
        <p:spPr>
          <a:xfrm>
            <a:off x="5424801" y="7839350"/>
            <a:ext cx="8595900" cy="1723500"/>
          </a:xfrm>
          <a:prstGeom prst="rect">
            <a:avLst/>
          </a:prstGeom>
          <a:noFill/>
          <a:ln>
            <a:noFill/>
          </a:ln>
        </p:spPr>
        <p:txBody>
          <a:bodyPr anchorCtr="0" anchor="t" bIns="0" lIns="0" spcFirstLastPara="1" rIns="0" wrap="square" tIns="0">
            <a:spAutoFit/>
          </a:bodyPr>
          <a:lstStyle/>
          <a:p>
            <a:pPr indent="0" lvl="0" marL="457200" marR="0" rtl="0" algn="l">
              <a:lnSpc>
                <a:spcPct val="150017"/>
              </a:lnSpc>
              <a:spcBef>
                <a:spcPts val="0"/>
              </a:spcBef>
              <a:spcAft>
                <a:spcPts val="0"/>
              </a:spcAft>
              <a:buNone/>
            </a:pPr>
            <a:r>
              <a:rPr b="1" i="0" lang="en-US" sz="2799" u="none" cap="none" strike="noStrike">
                <a:solidFill>
                  <a:srgbClr val="FFFFFF"/>
                </a:solidFill>
                <a:latin typeface="Martel"/>
                <a:ea typeface="Martel"/>
                <a:cs typeface="Martel"/>
                <a:sym typeface="Martel"/>
              </a:rPr>
              <a:t>STFT                                </a:t>
            </a:r>
            <a:r>
              <a:rPr b="1" i="0" lang="en-US" sz="2599" u="none" cap="none" strike="noStrike">
                <a:solidFill>
                  <a:srgbClr val="FFFFFF"/>
                </a:solidFill>
                <a:latin typeface="Martel"/>
                <a:ea typeface="Martel"/>
                <a:cs typeface="Martel"/>
                <a:sym typeface="Martel"/>
              </a:rPr>
              <a:t> </a:t>
            </a:r>
            <a:r>
              <a:rPr i="0" lang="en-US" sz="2599" u="none" cap="none" strike="noStrike">
                <a:solidFill>
                  <a:srgbClr val="FFFFFF"/>
                </a:solidFill>
                <a:latin typeface="Martel"/>
                <a:ea typeface="Martel"/>
                <a:cs typeface="Martel"/>
                <a:sym typeface="Martel"/>
              </a:rPr>
              <a:t>MELODY                 BASS</a:t>
            </a:r>
            <a:endParaRPr i="0" sz="2599" u="none" cap="none" strike="noStrike">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t/>
            </a:r>
            <a:endParaRPr b="1" sz="2799">
              <a:solidFill>
                <a:srgbClr val="FFFFFF"/>
              </a:solidFill>
              <a:latin typeface="Martel"/>
              <a:ea typeface="Martel"/>
              <a:cs typeface="Martel"/>
              <a:sym typeface="Martel"/>
            </a:endParaRPr>
          </a:p>
          <a:p>
            <a:pPr indent="0" lvl="0" marL="457200" marR="0" rtl="0" algn="l">
              <a:lnSpc>
                <a:spcPct val="150017"/>
              </a:lnSpc>
              <a:spcBef>
                <a:spcPts val="0"/>
              </a:spcBef>
              <a:spcAft>
                <a:spcPts val="0"/>
              </a:spcAft>
              <a:buNone/>
            </a:pPr>
            <a:r>
              <a:rPr b="1" i="0" lang="en-US" sz="2799" u="none" cap="none" strike="noStrike">
                <a:solidFill>
                  <a:srgbClr val="FFFFFF"/>
                </a:solidFill>
                <a:latin typeface="Martel"/>
                <a:ea typeface="Martel"/>
                <a:cs typeface="Martel"/>
                <a:sym typeface="Martel"/>
              </a:rPr>
              <a:t>Butterworth filter   </a:t>
            </a:r>
            <a:r>
              <a:rPr b="1" i="0" lang="en-US" sz="2599" u="none" cap="none" strike="noStrike">
                <a:solidFill>
                  <a:srgbClr val="FFFFFF"/>
                </a:solidFill>
                <a:latin typeface="Martel"/>
                <a:ea typeface="Martel"/>
                <a:cs typeface="Martel"/>
                <a:sym typeface="Martel"/>
              </a:rPr>
              <a:t>MELODY                  BASS</a:t>
            </a:r>
            <a:endParaRPr b="1" sz="1200"/>
          </a:p>
        </p:txBody>
      </p:sp>
      <p:sp>
        <p:nvSpPr>
          <p:cNvPr id="478" name="Google Shape;478;p13"/>
          <p:cNvSpPr txBox="1"/>
          <p:nvPr/>
        </p:nvSpPr>
        <p:spPr>
          <a:xfrm>
            <a:off x="1169675" y="9016775"/>
            <a:ext cx="3978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Bodoni"/>
                <a:ea typeface="Bodoni"/>
                <a:cs typeface="Bodoni"/>
                <a:sym typeface="Bodoni"/>
              </a:rPr>
              <a:t>(example: Moves like jagger)</a:t>
            </a:r>
            <a:r>
              <a:rPr i="0" lang="en-US" sz="2400" u="none" cap="none" strike="noStrike">
                <a:solidFill>
                  <a:srgbClr val="FFFFFF"/>
                </a:solidFill>
                <a:latin typeface="Bodoni"/>
                <a:ea typeface="Bodoni"/>
                <a:cs typeface="Bodoni"/>
                <a:sym typeface="Bodoni"/>
              </a:rPr>
              <a:t> </a:t>
            </a:r>
            <a:endParaRPr sz="2400">
              <a:latin typeface="Bodoni"/>
              <a:ea typeface="Bodoni"/>
              <a:cs typeface="Bodoni"/>
              <a:sym typeface="Bodoni"/>
            </a:endParaRPr>
          </a:p>
        </p:txBody>
      </p:sp>
      <p:pic>
        <p:nvPicPr>
          <p:cNvPr id="479" name="Google Shape;479;p13" title="BF_low_Moves Like Jagger (Maroon 5) fingerstyle guitar [0K-Y02XVxyw]_chorus.wav">
            <a:hlinkClick r:id="rId3"/>
          </p:cNvPr>
          <p:cNvPicPr preferRelativeResize="0"/>
          <p:nvPr/>
        </p:nvPicPr>
        <p:blipFill>
          <a:blip r:embed="rId4">
            <a:alphaModFix/>
          </a:blip>
          <a:stretch>
            <a:fillRect/>
          </a:stretch>
        </p:blipFill>
        <p:spPr>
          <a:xfrm>
            <a:off x="13662825" y="9044163"/>
            <a:ext cx="489375" cy="489375"/>
          </a:xfrm>
          <a:prstGeom prst="rect">
            <a:avLst/>
          </a:prstGeom>
          <a:noFill/>
          <a:ln>
            <a:noFill/>
          </a:ln>
        </p:spPr>
      </p:pic>
      <p:pic>
        <p:nvPicPr>
          <p:cNvPr id="480" name="Google Shape;480;p13" title="BF_high_Moves Like Jagger (Maroon 5) fingerstyle guitar [0K-Y02XVxyw]_chorus.wav">
            <a:hlinkClick r:id="rId5"/>
          </p:cNvPr>
          <p:cNvPicPr preferRelativeResize="0"/>
          <p:nvPr/>
        </p:nvPicPr>
        <p:blipFill>
          <a:blip r:embed="rId4">
            <a:alphaModFix/>
          </a:blip>
          <a:stretch>
            <a:fillRect/>
          </a:stretch>
        </p:blipFill>
        <p:spPr>
          <a:xfrm>
            <a:off x="11249950" y="9044162"/>
            <a:ext cx="489375" cy="489375"/>
          </a:xfrm>
          <a:prstGeom prst="rect">
            <a:avLst/>
          </a:prstGeom>
          <a:noFill/>
          <a:ln>
            <a:noFill/>
          </a:ln>
        </p:spPr>
      </p:pic>
      <p:pic>
        <p:nvPicPr>
          <p:cNvPr id="481" name="Google Shape;481;p13" title="BASS_Moves Like Jagger (Maroon 5) fingerstyle guitar [0K-Y02XVxyw]_chorus.wav">
            <a:hlinkClick r:id="rId6"/>
          </p:cNvPr>
          <p:cNvPicPr preferRelativeResize="0"/>
          <p:nvPr/>
        </p:nvPicPr>
        <p:blipFill>
          <a:blip r:embed="rId4">
            <a:alphaModFix/>
          </a:blip>
          <a:stretch>
            <a:fillRect/>
          </a:stretch>
        </p:blipFill>
        <p:spPr>
          <a:xfrm>
            <a:off x="13662825" y="7821800"/>
            <a:ext cx="489375" cy="489375"/>
          </a:xfrm>
          <a:prstGeom prst="rect">
            <a:avLst/>
          </a:prstGeom>
          <a:noFill/>
          <a:ln>
            <a:noFill/>
          </a:ln>
        </p:spPr>
      </p:pic>
      <p:pic>
        <p:nvPicPr>
          <p:cNvPr id="482" name="Google Shape;482;p13" title="MELODY_Moves Like Jagger (Maroon 5) fingerstyle guitar [0K-Y02XVxyw]_chorus.wav">
            <a:hlinkClick r:id="rId7"/>
          </p:cNvPr>
          <p:cNvPicPr preferRelativeResize="0"/>
          <p:nvPr/>
        </p:nvPicPr>
        <p:blipFill>
          <a:blip r:embed="rId4">
            <a:alphaModFix/>
          </a:blip>
          <a:stretch>
            <a:fillRect/>
          </a:stretch>
        </p:blipFill>
        <p:spPr>
          <a:xfrm>
            <a:off x="11249950" y="7821800"/>
            <a:ext cx="489375" cy="489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486" name="Shape 486"/>
        <p:cNvGrpSpPr/>
        <p:nvPr/>
      </p:nvGrpSpPr>
      <p:grpSpPr>
        <a:xfrm>
          <a:off x="0" y="0"/>
          <a:ext cx="0" cy="0"/>
          <a:chOff x="0" y="0"/>
          <a:chExt cx="0" cy="0"/>
        </a:xfrm>
      </p:grpSpPr>
      <p:sp>
        <p:nvSpPr>
          <p:cNvPr id="487" name="Google Shape;487;g229318035d1_1_59"/>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13</a:t>
            </a:r>
            <a:endParaRPr/>
          </a:p>
        </p:txBody>
      </p:sp>
      <p:cxnSp>
        <p:nvCxnSpPr>
          <p:cNvPr id="488" name="Google Shape;488;g229318035d1_1_59"/>
          <p:cNvCxnSpPr/>
          <p:nvPr/>
        </p:nvCxnSpPr>
        <p:spPr>
          <a:xfrm>
            <a:off x="0" y="9938378"/>
            <a:ext cx="8507400" cy="0"/>
          </a:xfrm>
          <a:prstGeom prst="straightConnector1">
            <a:avLst/>
          </a:prstGeom>
          <a:noFill/>
          <a:ln cap="flat" cmpd="sng" w="38100">
            <a:solidFill>
              <a:srgbClr val="F4EADB"/>
            </a:solidFill>
            <a:prstDash val="solid"/>
            <a:round/>
            <a:headEnd len="sm" w="sm" type="none"/>
            <a:tailEnd len="sm" w="sm" type="none"/>
          </a:ln>
        </p:spPr>
      </p:cxnSp>
      <p:grpSp>
        <p:nvGrpSpPr>
          <p:cNvPr id="489" name="Google Shape;489;g229318035d1_1_59"/>
          <p:cNvGrpSpPr/>
          <p:nvPr/>
        </p:nvGrpSpPr>
        <p:grpSpPr>
          <a:xfrm>
            <a:off x="-288085" y="-804768"/>
            <a:ext cx="2633534" cy="2645339"/>
            <a:chOff x="1813" y="0"/>
            <a:chExt cx="809173" cy="812800"/>
          </a:xfrm>
        </p:grpSpPr>
        <p:sp>
          <p:nvSpPr>
            <p:cNvPr id="490" name="Google Shape;490;g229318035d1_1_5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229318035d1_1_59"/>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2" name="Google Shape;492;g229318035d1_1_59"/>
          <p:cNvSpPr txBox="1"/>
          <p:nvPr/>
        </p:nvSpPr>
        <p:spPr>
          <a:xfrm>
            <a:off x="5413613" y="2199082"/>
            <a:ext cx="11353500" cy="160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mp3,wav of  </a:t>
            </a:r>
            <a:r>
              <a:rPr lang="en-US" sz="2600">
                <a:solidFill>
                  <a:srgbClr val="FFFFFF"/>
                </a:solidFill>
                <a:latin typeface="Martel"/>
                <a:ea typeface="Martel"/>
                <a:cs typeface="Martel"/>
                <a:sym typeface="Martel"/>
              </a:rPr>
              <a:t>(</a:t>
            </a:r>
            <a:r>
              <a:rPr lang="en-US" sz="2600">
                <a:solidFill>
                  <a:schemeClr val="lt1"/>
                </a:solidFill>
                <a:latin typeface="Martel"/>
                <a:ea typeface="Martel"/>
                <a:cs typeface="Martel"/>
                <a:sym typeface="Martel"/>
              </a:rPr>
              <a:t>both melody and bass)</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1. separated original chorus </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2. sep</a:t>
            </a:r>
            <a:r>
              <a:rPr lang="en-US" sz="2600">
                <a:solidFill>
                  <a:srgbClr val="FFFFFF"/>
                </a:solidFill>
                <a:latin typeface="Martel"/>
                <a:ea typeface="Martel"/>
                <a:cs typeface="Martel"/>
                <a:sym typeface="Martel"/>
              </a:rPr>
              <a:t>a</a:t>
            </a:r>
            <a:r>
              <a:rPr i="0" lang="en-US" sz="2600" u="none" cap="none" strike="noStrike">
                <a:solidFill>
                  <a:srgbClr val="FFFFFF"/>
                </a:solidFill>
                <a:latin typeface="Martel"/>
                <a:ea typeface="Martel"/>
                <a:cs typeface="Martel"/>
                <a:sym typeface="Martel"/>
              </a:rPr>
              <a:t>rated fingerstyle chorus</a:t>
            </a:r>
            <a:endParaRPr i="0" sz="2600" u="none" cap="none" strike="noStrike">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 </a:t>
            </a:r>
            <a:endParaRPr sz="2600"/>
          </a:p>
        </p:txBody>
      </p:sp>
      <p:grpSp>
        <p:nvGrpSpPr>
          <p:cNvPr id="493" name="Google Shape;493;g229318035d1_1_59"/>
          <p:cNvGrpSpPr/>
          <p:nvPr/>
        </p:nvGrpSpPr>
        <p:grpSpPr>
          <a:xfrm>
            <a:off x="1028700" y="2056254"/>
            <a:ext cx="3974382" cy="3266853"/>
            <a:chOff x="0" y="-47625"/>
            <a:chExt cx="1046744" cy="860400"/>
          </a:xfrm>
        </p:grpSpPr>
        <p:sp>
          <p:nvSpPr>
            <p:cNvPr id="494" name="Google Shape;494;g229318035d1_1_59"/>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29318035d1_1_5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6" name="Google Shape;496;g229318035d1_1_59"/>
          <p:cNvSpPr txBox="1"/>
          <p:nvPr/>
        </p:nvSpPr>
        <p:spPr>
          <a:xfrm>
            <a:off x="2505521" y="351131"/>
            <a:ext cx="15556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grpSp>
        <p:nvGrpSpPr>
          <p:cNvPr id="497" name="Google Shape;497;g229318035d1_1_59"/>
          <p:cNvGrpSpPr/>
          <p:nvPr/>
        </p:nvGrpSpPr>
        <p:grpSpPr>
          <a:xfrm>
            <a:off x="1028700" y="3456035"/>
            <a:ext cx="3974382" cy="3266853"/>
            <a:chOff x="0" y="-47625"/>
            <a:chExt cx="1046744" cy="860400"/>
          </a:xfrm>
        </p:grpSpPr>
        <p:sp>
          <p:nvSpPr>
            <p:cNvPr id="498" name="Google Shape;498;g229318035d1_1_59"/>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29318035d1_1_5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0" name="Google Shape;500;g229318035d1_1_59"/>
          <p:cNvGrpSpPr/>
          <p:nvPr/>
        </p:nvGrpSpPr>
        <p:grpSpPr>
          <a:xfrm>
            <a:off x="1028700" y="4855817"/>
            <a:ext cx="3974382" cy="3266853"/>
            <a:chOff x="0" y="-47625"/>
            <a:chExt cx="1046744" cy="860400"/>
          </a:xfrm>
        </p:grpSpPr>
        <p:sp>
          <p:nvSpPr>
            <p:cNvPr id="501" name="Google Shape;501;g229318035d1_1_59"/>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29318035d1_1_59"/>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03" name="Google Shape;503;g229318035d1_1_59"/>
          <p:cNvSpPr txBox="1"/>
          <p:nvPr/>
        </p:nvSpPr>
        <p:spPr>
          <a:xfrm>
            <a:off x="1732813" y="2519776"/>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504" name="Google Shape;504;g229318035d1_1_59"/>
          <p:cNvSpPr txBox="1"/>
          <p:nvPr/>
        </p:nvSpPr>
        <p:spPr>
          <a:xfrm>
            <a:off x="1732813" y="3919558"/>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505" name="Google Shape;505;g229318035d1_1_59"/>
          <p:cNvSpPr txBox="1"/>
          <p:nvPr/>
        </p:nvSpPr>
        <p:spPr>
          <a:xfrm>
            <a:off x="1732813" y="5246194"/>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506" name="Google Shape;506;g229318035d1_1_59"/>
          <p:cNvSpPr txBox="1"/>
          <p:nvPr/>
        </p:nvSpPr>
        <p:spPr>
          <a:xfrm>
            <a:off x="5413621" y="3953188"/>
            <a:ext cx="57966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800" u="none" cap="none" strike="noStrike">
                <a:solidFill>
                  <a:srgbClr val="FFFFFF"/>
                </a:solidFill>
                <a:latin typeface="Martel"/>
                <a:ea typeface="Martel"/>
                <a:cs typeface="Martel"/>
                <a:sym typeface="Martel"/>
              </a:rPr>
              <a:t>note graph  </a:t>
            </a:r>
            <a:endParaRPr sz="2800"/>
          </a:p>
        </p:txBody>
      </p:sp>
      <p:sp>
        <p:nvSpPr>
          <p:cNvPr id="507" name="Google Shape;507;g229318035d1_1_59"/>
          <p:cNvSpPr txBox="1"/>
          <p:nvPr/>
        </p:nvSpPr>
        <p:spPr>
          <a:xfrm>
            <a:off x="5413624" y="5043500"/>
            <a:ext cx="11198100" cy="23697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1.  use </a:t>
            </a:r>
            <a:r>
              <a:rPr i="1" lang="en-US" sz="2799">
                <a:solidFill>
                  <a:srgbClr val="FFFFFF"/>
                </a:solidFill>
                <a:latin typeface="Martel"/>
                <a:ea typeface="Martel"/>
                <a:cs typeface="Martel"/>
                <a:sym typeface="Martel"/>
              </a:rPr>
              <a:t>librosa.load</a:t>
            </a:r>
            <a:r>
              <a:rPr lang="en-US" sz="2799">
                <a:solidFill>
                  <a:srgbClr val="FFFFFF"/>
                </a:solidFill>
                <a:latin typeface="Martel"/>
                <a:ea typeface="Martel"/>
                <a:cs typeface="Martel"/>
                <a:sym typeface="Martel"/>
              </a:rPr>
              <a:t> to load audio(both mp3 and wav type)</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2. show spectrum by using librosa.specshow</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3. use </a:t>
            </a:r>
            <a:r>
              <a:rPr i="1" lang="en-US" sz="2799">
                <a:solidFill>
                  <a:srgbClr val="FFFFFF"/>
                </a:solidFill>
                <a:latin typeface="Martel"/>
                <a:ea typeface="Martel"/>
                <a:cs typeface="Martel"/>
                <a:sym typeface="Martel"/>
              </a:rPr>
              <a:t>librosa.onset_detect</a:t>
            </a:r>
            <a:r>
              <a:rPr lang="en-US" sz="2799">
                <a:solidFill>
                  <a:srgbClr val="FFFFFF"/>
                </a:solidFill>
                <a:latin typeface="Martel"/>
                <a:ea typeface="Martel"/>
                <a:cs typeface="Martel"/>
                <a:sym typeface="Martel"/>
              </a:rPr>
              <a:t> and </a:t>
            </a:r>
            <a:r>
              <a:rPr i="1" lang="en-US" sz="2799">
                <a:solidFill>
                  <a:srgbClr val="FFFFFF"/>
                </a:solidFill>
                <a:latin typeface="Martel"/>
                <a:ea typeface="Martel"/>
                <a:cs typeface="Martel"/>
                <a:sym typeface="Martel"/>
              </a:rPr>
              <a:t>librosa.cqt</a:t>
            </a:r>
            <a:r>
              <a:rPr lang="en-US" sz="2799">
                <a:solidFill>
                  <a:srgbClr val="FFFFFF"/>
                </a:solidFill>
                <a:latin typeface="Martel"/>
                <a:ea typeface="Martel"/>
                <a:cs typeface="Martel"/>
                <a:sym typeface="Martel"/>
              </a:rPr>
              <a:t> to estimate and analysis pitch</a:t>
            </a:r>
            <a:endParaRPr sz="2799">
              <a:solidFill>
                <a:srgbClr val="FFFFFF"/>
              </a:solidFill>
              <a:latin typeface="Martel"/>
              <a:ea typeface="Martel"/>
              <a:cs typeface="Martel"/>
              <a:sym typeface="Martel"/>
            </a:endParaRPr>
          </a:p>
        </p:txBody>
      </p:sp>
      <p:sp>
        <p:nvSpPr>
          <p:cNvPr id="508" name="Google Shape;508;g229318035d1_1_59"/>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sp>
        <p:nvSpPr>
          <p:cNvPr id="509" name="Google Shape;509;g229318035d1_1_59"/>
          <p:cNvSpPr/>
          <p:nvPr/>
        </p:nvSpPr>
        <p:spPr>
          <a:xfrm>
            <a:off x="1028388" y="7641794"/>
            <a:ext cx="3975010" cy="999897"/>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229318035d1_1_59"/>
          <p:cNvSpPr txBox="1"/>
          <p:nvPr/>
        </p:nvSpPr>
        <p:spPr>
          <a:xfrm>
            <a:off x="2055000" y="7864700"/>
            <a:ext cx="19218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rgbClr val="7D5139"/>
                </a:solidFill>
                <a:latin typeface="Alice"/>
                <a:ea typeface="Alice"/>
                <a:cs typeface="Alice"/>
                <a:sym typeface="Alice"/>
              </a:rPr>
              <a:t>SPECIAL</a:t>
            </a:r>
            <a:endParaRPr/>
          </a:p>
        </p:txBody>
      </p:sp>
      <p:pic>
        <p:nvPicPr>
          <p:cNvPr id="511" name="Google Shape;511;g229318035d1_1_59"/>
          <p:cNvPicPr preferRelativeResize="0"/>
          <p:nvPr/>
        </p:nvPicPr>
        <p:blipFill>
          <a:blip r:embed="rId3">
            <a:alphaModFix/>
          </a:blip>
          <a:stretch>
            <a:fillRect/>
          </a:stretch>
        </p:blipFill>
        <p:spPr>
          <a:xfrm>
            <a:off x="5407960" y="7657200"/>
            <a:ext cx="5238464" cy="2037180"/>
          </a:xfrm>
          <a:prstGeom prst="rect">
            <a:avLst/>
          </a:prstGeom>
          <a:noFill/>
          <a:ln>
            <a:noFill/>
          </a:ln>
        </p:spPr>
      </p:pic>
      <p:pic>
        <p:nvPicPr>
          <p:cNvPr id="512" name="Google Shape;512;g229318035d1_1_59"/>
          <p:cNvPicPr preferRelativeResize="0"/>
          <p:nvPr/>
        </p:nvPicPr>
        <p:blipFill>
          <a:blip r:embed="rId4">
            <a:alphaModFix/>
          </a:blip>
          <a:stretch>
            <a:fillRect/>
          </a:stretch>
        </p:blipFill>
        <p:spPr>
          <a:xfrm>
            <a:off x="10812362" y="7657200"/>
            <a:ext cx="5238464" cy="20371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516" name="Shape 516"/>
        <p:cNvGrpSpPr/>
        <p:nvPr/>
      </p:nvGrpSpPr>
      <p:grpSpPr>
        <a:xfrm>
          <a:off x="0" y="0"/>
          <a:ext cx="0" cy="0"/>
          <a:chOff x="0" y="0"/>
          <a:chExt cx="0" cy="0"/>
        </a:xfrm>
      </p:grpSpPr>
      <p:sp>
        <p:nvSpPr>
          <p:cNvPr id="517" name="Google Shape;517;p14"/>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a:t>
            </a:r>
            <a:r>
              <a:rPr lang="en-US" sz="2799">
                <a:solidFill>
                  <a:srgbClr val="F4EADB"/>
                </a:solidFill>
                <a:latin typeface="Alice"/>
                <a:ea typeface="Alice"/>
                <a:cs typeface="Alice"/>
                <a:sym typeface="Alice"/>
              </a:rPr>
              <a:t>4</a:t>
            </a:r>
            <a:endParaRPr/>
          </a:p>
        </p:txBody>
      </p:sp>
      <p:cxnSp>
        <p:nvCxnSpPr>
          <p:cNvPr id="518" name="Google Shape;518;p14"/>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519" name="Google Shape;519;p14"/>
          <p:cNvGrpSpPr/>
          <p:nvPr/>
        </p:nvGrpSpPr>
        <p:grpSpPr>
          <a:xfrm>
            <a:off x="-288085" y="-804768"/>
            <a:ext cx="2633566" cy="2645371"/>
            <a:chOff x="1813" y="0"/>
            <a:chExt cx="809173" cy="812800"/>
          </a:xfrm>
        </p:grpSpPr>
        <p:sp>
          <p:nvSpPr>
            <p:cNvPr id="520" name="Google Shape;520;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2" name="Google Shape;522;p14"/>
          <p:cNvSpPr txBox="1"/>
          <p:nvPr/>
        </p:nvSpPr>
        <p:spPr>
          <a:xfrm>
            <a:off x="5413613" y="2199082"/>
            <a:ext cx="11353500" cy="1600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mp3,wav of  </a:t>
            </a:r>
            <a:r>
              <a:rPr lang="en-US" sz="2600">
                <a:solidFill>
                  <a:srgbClr val="FFFFFF"/>
                </a:solidFill>
                <a:latin typeface="Martel"/>
                <a:ea typeface="Martel"/>
                <a:cs typeface="Martel"/>
                <a:sym typeface="Martel"/>
              </a:rPr>
              <a:t>(</a:t>
            </a:r>
            <a:r>
              <a:rPr lang="en-US" sz="2600">
                <a:solidFill>
                  <a:schemeClr val="lt1"/>
                </a:solidFill>
                <a:latin typeface="Martel"/>
                <a:ea typeface="Martel"/>
                <a:cs typeface="Martel"/>
                <a:sym typeface="Martel"/>
              </a:rPr>
              <a:t>both melody and bass)</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1. separated original chorus </a:t>
            </a:r>
            <a:endParaRPr sz="2600">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2. sep</a:t>
            </a:r>
            <a:r>
              <a:rPr lang="en-US" sz="2600">
                <a:solidFill>
                  <a:srgbClr val="FFFFFF"/>
                </a:solidFill>
                <a:latin typeface="Martel"/>
                <a:ea typeface="Martel"/>
                <a:cs typeface="Martel"/>
                <a:sym typeface="Martel"/>
              </a:rPr>
              <a:t>a</a:t>
            </a:r>
            <a:r>
              <a:rPr i="0" lang="en-US" sz="2600" u="none" cap="none" strike="noStrike">
                <a:solidFill>
                  <a:srgbClr val="FFFFFF"/>
                </a:solidFill>
                <a:latin typeface="Martel"/>
                <a:ea typeface="Martel"/>
                <a:cs typeface="Martel"/>
                <a:sym typeface="Martel"/>
              </a:rPr>
              <a:t>rated fingerstyle chorus</a:t>
            </a:r>
            <a:endParaRPr i="0" sz="2600" u="none" cap="none" strike="noStrike">
              <a:solidFill>
                <a:srgbClr val="FFFFFF"/>
              </a:solidFill>
              <a:latin typeface="Martel"/>
              <a:ea typeface="Martel"/>
              <a:cs typeface="Martel"/>
              <a:sym typeface="Martel"/>
            </a:endParaRPr>
          </a:p>
          <a:p>
            <a:pPr indent="0" lvl="0" marL="0" marR="0" rtl="0" algn="l">
              <a:lnSpc>
                <a:spcPct val="100000"/>
              </a:lnSpc>
              <a:spcBef>
                <a:spcPts val="0"/>
              </a:spcBef>
              <a:spcAft>
                <a:spcPts val="0"/>
              </a:spcAft>
              <a:buNone/>
            </a:pPr>
            <a:r>
              <a:rPr i="0" lang="en-US" sz="2600" u="none" cap="none" strike="noStrike">
                <a:solidFill>
                  <a:srgbClr val="FFFFFF"/>
                </a:solidFill>
                <a:latin typeface="Martel"/>
                <a:ea typeface="Martel"/>
                <a:cs typeface="Martel"/>
                <a:sym typeface="Martel"/>
              </a:rPr>
              <a:t> </a:t>
            </a:r>
            <a:endParaRPr sz="2600"/>
          </a:p>
        </p:txBody>
      </p:sp>
      <p:grpSp>
        <p:nvGrpSpPr>
          <p:cNvPr id="523" name="Google Shape;523;p14"/>
          <p:cNvGrpSpPr/>
          <p:nvPr/>
        </p:nvGrpSpPr>
        <p:grpSpPr>
          <a:xfrm>
            <a:off x="1028700" y="2056255"/>
            <a:ext cx="3974356" cy="3266925"/>
            <a:chOff x="0" y="-47625"/>
            <a:chExt cx="1046744" cy="860425"/>
          </a:xfrm>
        </p:grpSpPr>
        <p:sp>
          <p:nvSpPr>
            <p:cNvPr id="524" name="Google Shape;524;p14"/>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6" name="Google Shape;526;p14"/>
          <p:cNvSpPr txBox="1"/>
          <p:nvPr/>
        </p:nvSpPr>
        <p:spPr>
          <a:xfrm>
            <a:off x="2505521" y="351131"/>
            <a:ext cx="15556655"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grpSp>
        <p:nvGrpSpPr>
          <p:cNvPr id="527" name="Google Shape;527;p14"/>
          <p:cNvGrpSpPr/>
          <p:nvPr/>
        </p:nvGrpSpPr>
        <p:grpSpPr>
          <a:xfrm>
            <a:off x="1028700" y="3456036"/>
            <a:ext cx="3974356" cy="3266925"/>
            <a:chOff x="0" y="-47625"/>
            <a:chExt cx="1046744" cy="860425"/>
          </a:xfrm>
        </p:grpSpPr>
        <p:sp>
          <p:nvSpPr>
            <p:cNvPr id="528" name="Google Shape;528;p14"/>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0" name="Google Shape;530;p14"/>
          <p:cNvGrpSpPr/>
          <p:nvPr/>
        </p:nvGrpSpPr>
        <p:grpSpPr>
          <a:xfrm>
            <a:off x="1028700" y="4855818"/>
            <a:ext cx="3974356" cy="3266925"/>
            <a:chOff x="0" y="-47625"/>
            <a:chExt cx="1046744" cy="860425"/>
          </a:xfrm>
        </p:grpSpPr>
        <p:sp>
          <p:nvSpPr>
            <p:cNvPr id="531" name="Google Shape;531;p14"/>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33" name="Google Shape;533;p14"/>
          <p:cNvSpPr txBox="1"/>
          <p:nvPr/>
        </p:nvSpPr>
        <p:spPr>
          <a:xfrm>
            <a:off x="1732813" y="2519776"/>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INPUT</a:t>
            </a:r>
            <a:endParaRPr/>
          </a:p>
        </p:txBody>
      </p:sp>
      <p:sp>
        <p:nvSpPr>
          <p:cNvPr id="534" name="Google Shape;534;p14"/>
          <p:cNvSpPr txBox="1"/>
          <p:nvPr/>
        </p:nvSpPr>
        <p:spPr>
          <a:xfrm>
            <a:off x="1732813" y="3919558"/>
            <a:ext cx="2566131"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OUTPUT</a:t>
            </a:r>
            <a:endParaRPr/>
          </a:p>
        </p:txBody>
      </p:sp>
      <p:sp>
        <p:nvSpPr>
          <p:cNvPr id="535" name="Google Shape;535;p14"/>
          <p:cNvSpPr txBox="1"/>
          <p:nvPr/>
        </p:nvSpPr>
        <p:spPr>
          <a:xfrm>
            <a:off x="1732813" y="5246194"/>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METHOD</a:t>
            </a:r>
            <a:endParaRPr/>
          </a:p>
        </p:txBody>
      </p:sp>
      <p:sp>
        <p:nvSpPr>
          <p:cNvPr id="536" name="Google Shape;536;p14"/>
          <p:cNvSpPr txBox="1"/>
          <p:nvPr/>
        </p:nvSpPr>
        <p:spPr>
          <a:xfrm>
            <a:off x="5413621" y="3953188"/>
            <a:ext cx="57966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i="0" lang="en-US" sz="2800" u="none" cap="none" strike="noStrike">
                <a:solidFill>
                  <a:srgbClr val="FFFFFF"/>
                </a:solidFill>
                <a:latin typeface="Martel"/>
                <a:ea typeface="Martel"/>
                <a:cs typeface="Martel"/>
                <a:sym typeface="Martel"/>
              </a:rPr>
              <a:t>note graph  </a:t>
            </a:r>
            <a:endParaRPr sz="2800"/>
          </a:p>
        </p:txBody>
      </p:sp>
      <p:sp>
        <p:nvSpPr>
          <p:cNvPr id="537" name="Google Shape;537;p14"/>
          <p:cNvSpPr txBox="1"/>
          <p:nvPr/>
        </p:nvSpPr>
        <p:spPr>
          <a:xfrm>
            <a:off x="5413624" y="5043500"/>
            <a:ext cx="11198100" cy="2369700"/>
          </a:xfrm>
          <a:prstGeom prst="rect">
            <a:avLst/>
          </a:prstGeom>
          <a:noFill/>
          <a:ln>
            <a:noFill/>
          </a:ln>
        </p:spPr>
        <p:txBody>
          <a:bodyPr anchorCtr="0" anchor="t" bIns="0" lIns="0" spcFirstLastPara="1" rIns="0" wrap="square" tIns="0">
            <a:spAutoFit/>
          </a:bodyPr>
          <a:lstStyle/>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1.  use </a:t>
            </a:r>
            <a:r>
              <a:rPr i="1" lang="en-US" sz="2799">
                <a:solidFill>
                  <a:srgbClr val="FFFFFF"/>
                </a:solidFill>
                <a:latin typeface="Martel"/>
                <a:ea typeface="Martel"/>
                <a:cs typeface="Martel"/>
                <a:sym typeface="Martel"/>
              </a:rPr>
              <a:t>librosa.load</a:t>
            </a:r>
            <a:r>
              <a:rPr lang="en-US" sz="2799">
                <a:solidFill>
                  <a:srgbClr val="FFFFFF"/>
                </a:solidFill>
                <a:latin typeface="Martel"/>
                <a:ea typeface="Martel"/>
                <a:cs typeface="Martel"/>
                <a:sym typeface="Martel"/>
              </a:rPr>
              <a:t> to load audio(both mp3 and wav type)</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2. show spectrum by using librosa.specshow</a:t>
            </a:r>
            <a:endParaRPr sz="2799">
              <a:solidFill>
                <a:srgbClr val="FFFFFF"/>
              </a:solidFill>
              <a:latin typeface="Martel"/>
              <a:ea typeface="Martel"/>
              <a:cs typeface="Martel"/>
              <a:sym typeface="Martel"/>
            </a:endParaRPr>
          </a:p>
          <a:p>
            <a:pPr indent="0" lvl="0" marL="0" marR="0" rtl="0" algn="l">
              <a:lnSpc>
                <a:spcPct val="150017"/>
              </a:lnSpc>
              <a:spcBef>
                <a:spcPts val="0"/>
              </a:spcBef>
              <a:spcAft>
                <a:spcPts val="0"/>
              </a:spcAft>
              <a:buNone/>
            </a:pPr>
            <a:r>
              <a:rPr lang="en-US" sz="2799">
                <a:solidFill>
                  <a:srgbClr val="FFFFFF"/>
                </a:solidFill>
                <a:latin typeface="Martel"/>
                <a:ea typeface="Martel"/>
                <a:cs typeface="Martel"/>
                <a:sym typeface="Martel"/>
              </a:rPr>
              <a:t>3. use </a:t>
            </a:r>
            <a:r>
              <a:rPr i="1" lang="en-US" sz="2799">
                <a:solidFill>
                  <a:srgbClr val="FFFFFF"/>
                </a:solidFill>
                <a:latin typeface="Martel"/>
                <a:ea typeface="Martel"/>
                <a:cs typeface="Martel"/>
                <a:sym typeface="Martel"/>
              </a:rPr>
              <a:t>librosa.onset_detect</a:t>
            </a:r>
            <a:r>
              <a:rPr lang="en-US" sz="2799">
                <a:solidFill>
                  <a:srgbClr val="FFFFFF"/>
                </a:solidFill>
                <a:latin typeface="Martel"/>
                <a:ea typeface="Martel"/>
                <a:cs typeface="Martel"/>
                <a:sym typeface="Martel"/>
              </a:rPr>
              <a:t> and </a:t>
            </a:r>
            <a:r>
              <a:rPr i="1" lang="en-US" sz="2799">
                <a:solidFill>
                  <a:srgbClr val="FFFFFF"/>
                </a:solidFill>
                <a:latin typeface="Martel"/>
                <a:ea typeface="Martel"/>
                <a:cs typeface="Martel"/>
                <a:sym typeface="Martel"/>
              </a:rPr>
              <a:t>librosa.cqt</a:t>
            </a:r>
            <a:r>
              <a:rPr lang="en-US" sz="2799">
                <a:solidFill>
                  <a:srgbClr val="FFFFFF"/>
                </a:solidFill>
                <a:latin typeface="Martel"/>
                <a:ea typeface="Martel"/>
                <a:cs typeface="Martel"/>
                <a:sym typeface="Martel"/>
              </a:rPr>
              <a:t> to estimate and analysis pitch</a:t>
            </a:r>
            <a:endParaRPr sz="2799">
              <a:solidFill>
                <a:srgbClr val="FFFFFF"/>
              </a:solidFill>
              <a:latin typeface="Martel"/>
              <a:ea typeface="Martel"/>
              <a:cs typeface="Martel"/>
              <a:sym typeface="Martel"/>
            </a:endParaRPr>
          </a:p>
        </p:txBody>
      </p:sp>
      <p:sp>
        <p:nvSpPr>
          <p:cNvPr id="538" name="Google Shape;538;p14"/>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pic>
        <p:nvPicPr>
          <p:cNvPr id="539" name="Google Shape;539;p14"/>
          <p:cNvPicPr preferRelativeResize="0"/>
          <p:nvPr/>
        </p:nvPicPr>
        <p:blipFill>
          <a:blip r:embed="rId3">
            <a:alphaModFix/>
          </a:blip>
          <a:stretch>
            <a:fillRect/>
          </a:stretch>
        </p:blipFill>
        <p:spPr>
          <a:xfrm>
            <a:off x="5413632" y="7657200"/>
            <a:ext cx="5238464" cy="2037180"/>
          </a:xfrm>
          <a:prstGeom prst="rect">
            <a:avLst/>
          </a:prstGeom>
          <a:noFill/>
          <a:ln>
            <a:noFill/>
          </a:ln>
        </p:spPr>
      </p:pic>
      <p:pic>
        <p:nvPicPr>
          <p:cNvPr id="540" name="Google Shape;540;p14"/>
          <p:cNvPicPr preferRelativeResize="0"/>
          <p:nvPr/>
        </p:nvPicPr>
        <p:blipFill>
          <a:blip r:embed="rId4">
            <a:alphaModFix/>
          </a:blip>
          <a:stretch>
            <a:fillRect/>
          </a:stretch>
        </p:blipFill>
        <p:spPr>
          <a:xfrm>
            <a:off x="10777421" y="7641800"/>
            <a:ext cx="5238464" cy="2037180"/>
          </a:xfrm>
          <a:prstGeom prst="rect">
            <a:avLst/>
          </a:prstGeom>
          <a:noFill/>
          <a:ln>
            <a:noFill/>
          </a:ln>
        </p:spPr>
      </p:pic>
      <p:sp>
        <p:nvSpPr>
          <p:cNvPr id="541" name="Google Shape;541;p14"/>
          <p:cNvSpPr/>
          <p:nvPr/>
        </p:nvSpPr>
        <p:spPr>
          <a:xfrm>
            <a:off x="1028388" y="7641794"/>
            <a:ext cx="3975010" cy="999897"/>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txBox="1"/>
          <p:nvPr/>
        </p:nvSpPr>
        <p:spPr>
          <a:xfrm>
            <a:off x="2055000" y="7864700"/>
            <a:ext cx="19218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3600">
                <a:solidFill>
                  <a:srgbClr val="7D5139"/>
                </a:solidFill>
                <a:latin typeface="Alice"/>
                <a:ea typeface="Alice"/>
                <a:cs typeface="Alice"/>
                <a:sym typeface="Alice"/>
              </a:rPr>
              <a:t>SPECIAL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546" name="Shape 546"/>
        <p:cNvGrpSpPr/>
        <p:nvPr/>
      </p:nvGrpSpPr>
      <p:grpSpPr>
        <a:xfrm>
          <a:off x="0" y="0"/>
          <a:ext cx="0" cy="0"/>
          <a:chOff x="0" y="0"/>
          <a:chExt cx="0" cy="0"/>
        </a:xfrm>
      </p:grpSpPr>
      <p:sp>
        <p:nvSpPr>
          <p:cNvPr id="547" name="Google Shape;547;p15"/>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a:t>
            </a:r>
            <a:r>
              <a:rPr lang="en-US" sz="2799">
                <a:solidFill>
                  <a:srgbClr val="F4EADB"/>
                </a:solidFill>
                <a:latin typeface="Alice"/>
                <a:ea typeface="Alice"/>
                <a:cs typeface="Alice"/>
                <a:sym typeface="Alice"/>
              </a:rPr>
              <a:t>5</a:t>
            </a:r>
            <a:endParaRPr/>
          </a:p>
        </p:txBody>
      </p:sp>
      <p:cxnSp>
        <p:nvCxnSpPr>
          <p:cNvPr id="548" name="Google Shape;548;p15"/>
          <p:cNvCxnSpPr/>
          <p:nvPr/>
        </p:nvCxnSpPr>
        <p:spPr>
          <a:xfrm>
            <a:off x="0" y="9938378"/>
            <a:ext cx="8507337" cy="0"/>
          </a:xfrm>
          <a:prstGeom prst="straightConnector1">
            <a:avLst/>
          </a:prstGeom>
          <a:noFill/>
          <a:ln cap="flat" cmpd="sng" w="38100">
            <a:solidFill>
              <a:srgbClr val="F4EADB"/>
            </a:solidFill>
            <a:prstDash val="solid"/>
            <a:round/>
            <a:headEnd len="sm" w="sm" type="none"/>
            <a:tailEnd len="sm" w="sm" type="none"/>
          </a:ln>
        </p:spPr>
      </p:cxnSp>
      <p:grpSp>
        <p:nvGrpSpPr>
          <p:cNvPr id="549" name="Google Shape;549;p15"/>
          <p:cNvGrpSpPr/>
          <p:nvPr/>
        </p:nvGrpSpPr>
        <p:grpSpPr>
          <a:xfrm>
            <a:off x="-288085" y="-804768"/>
            <a:ext cx="2633566" cy="2645371"/>
            <a:chOff x="1813" y="0"/>
            <a:chExt cx="809173" cy="812800"/>
          </a:xfrm>
        </p:grpSpPr>
        <p:sp>
          <p:nvSpPr>
            <p:cNvPr id="550" name="Google Shape;550;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2" name="Google Shape;552;p15"/>
          <p:cNvSpPr txBox="1"/>
          <p:nvPr/>
        </p:nvSpPr>
        <p:spPr>
          <a:xfrm>
            <a:off x="2505521" y="351131"/>
            <a:ext cx="15556655" cy="115252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sp>
        <p:nvSpPr>
          <p:cNvPr id="553" name="Google Shape;553;p15"/>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grpSp>
        <p:nvGrpSpPr>
          <p:cNvPr id="554" name="Google Shape;554;p15"/>
          <p:cNvGrpSpPr/>
          <p:nvPr/>
        </p:nvGrpSpPr>
        <p:grpSpPr>
          <a:xfrm>
            <a:off x="1028700" y="2056596"/>
            <a:ext cx="3974356" cy="3266925"/>
            <a:chOff x="0" y="-47625"/>
            <a:chExt cx="1046744" cy="860425"/>
          </a:xfrm>
        </p:grpSpPr>
        <p:sp>
          <p:nvSpPr>
            <p:cNvPr id="555" name="Google Shape;555;p15"/>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7" name="Google Shape;557;p15"/>
          <p:cNvSpPr txBox="1"/>
          <p:nvPr/>
        </p:nvSpPr>
        <p:spPr>
          <a:xfrm>
            <a:off x="1732813" y="2359902"/>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RESULTS</a:t>
            </a:r>
            <a:endParaRPr/>
          </a:p>
        </p:txBody>
      </p:sp>
      <p:sp>
        <p:nvSpPr>
          <p:cNvPr id="558" name="Google Shape;558;p15"/>
          <p:cNvSpPr txBox="1"/>
          <p:nvPr/>
        </p:nvSpPr>
        <p:spPr>
          <a:xfrm>
            <a:off x="2186268" y="2817500"/>
            <a:ext cx="16593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rgbClr val="7D5139"/>
                </a:solidFill>
                <a:latin typeface="Martel"/>
                <a:ea typeface="Martel"/>
                <a:cs typeface="Martel"/>
                <a:sym typeface="Martel"/>
              </a:rPr>
              <a:t>-Melody-</a:t>
            </a:r>
            <a:endParaRPr/>
          </a:p>
        </p:txBody>
      </p:sp>
      <p:pic>
        <p:nvPicPr>
          <p:cNvPr id="559" name="Google Shape;559;p15"/>
          <p:cNvPicPr preferRelativeResize="0"/>
          <p:nvPr/>
        </p:nvPicPr>
        <p:blipFill>
          <a:blip r:embed="rId3">
            <a:alphaModFix/>
          </a:blip>
          <a:stretch>
            <a:fillRect/>
          </a:stretch>
        </p:blipFill>
        <p:spPr>
          <a:xfrm>
            <a:off x="7231900" y="2000175"/>
            <a:ext cx="8827251" cy="3417975"/>
          </a:xfrm>
          <a:prstGeom prst="rect">
            <a:avLst/>
          </a:prstGeom>
          <a:noFill/>
          <a:ln>
            <a:noFill/>
          </a:ln>
        </p:spPr>
      </p:pic>
      <p:pic>
        <p:nvPicPr>
          <p:cNvPr id="560" name="Google Shape;560;p15"/>
          <p:cNvPicPr preferRelativeResize="0"/>
          <p:nvPr/>
        </p:nvPicPr>
        <p:blipFill>
          <a:blip r:embed="rId4">
            <a:alphaModFix/>
          </a:blip>
          <a:stretch>
            <a:fillRect/>
          </a:stretch>
        </p:blipFill>
        <p:spPr>
          <a:xfrm>
            <a:off x="7231900" y="5961849"/>
            <a:ext cx="8827249" cy="3432819"/>
          </a:xfrm>
          <a:prstGeom prst="rect">
            <a:avLst/>
          </a:prstGeom>
          <a:noFill/>
          <a:ln>
            <a:noFill/>
          </a:ln>
        </p:spPr>
      </p:pic>
      <p:sp>
        <p:nvSpPr>
          <p:cNvPr id="561" name="Google Shape;561;p15"/>
          <p:cNvSpPr txBox="1"/>
          <p:nvPr/>
        </p:nvSpPr>
        <p:spPr>
          <a:xfrm>
            <a:off x="5287818" y="2452300"/>
            <a:ext cx="16593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original</a:t>
            </a:r>
            <a:r>
              <a:rPr b="1" i="0" lang="en-US" sz="2400" u="none" cap="none" strike="noStrike">
                <a:solidFill>
                  <a:schemeClr val="lt1"/>
                </a:solidFill>
                <a:latin typeface="Martel"/>
                <a:ea typeface="Martel"/>
                <a:cs typeface="Martel"/>
                <a:sym typeface="Martel"/>
              </a:rPr>
              <a:t>-</a:t>
            </a:r>
            <a:endParaRPr>
              <a:solidFill>
                <a:schemeClr val="lt1"/>
              </a:solidFill>
            </a:endParaRPr>
          </a:p>
        </p:txBody>
      </p:sp>
      <p:sp>
        <p:nvSpPr>
          <p:cNvPr id="562" name="Google Shape;562;p15"/>
          <p:cNvSpPr txBox="1"/>
          <p:nvPr/>
        </p:nvSpPr>
        <p:spPr>
          <a:xfrm>
            <a:off x="5135427" y="6103750"/>
            <a:ext cx="21987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fingerstyle</a:t>
            </a:r>
            <a:r>
              <a:rPr b="1" i="0" lang="en-US" sz="2400" u="none" cap="none" strike="noStrike">
                <a:solidFill>
                  <a:schemeClr val="lt1"/>
                </a:solidFill>
                <a:latin typeface="Martel"/>
                <a:ea typeface="Martel"/>
                <a:cs typeface="Martel"/>
                <a:sym typeface="Martel"/>
              </a:rPr>
              <a:t>-</a:t>
            </a:r>
            <a:endParaRPr>
              <a:solidFill>
                <a:schemeClr val="lt1"/>
              </a:solidFill>
            </a:endParaRPr>
          </a:p>
        </p:txBody>
      </p:sp>
      <p:pic>
        <p:nvPicPr>
          <p:cNvPr id="563" name="Google Shape;563;p15" title="vocals.mp3">
            <a:hlinkClick r:id="rId5"/>
          </p:cNvPr>
          <p:cNvPicPr preferRelativeResize="0"/>
          <p:nvPr/>
        </p:nvPicPr>
        <p:blipFill>
          <a:blip r:embed="rId6">
            <a:alphaModFix/>
          </a:blip>
          <a:stretch>
            <a:fillRect/>
          </a:stretch>
        </p:blipFill>
        <p:spPr>
          <a:xfrm>
            <a:off x="5463200" y="3191503"/>
            <a:ext cx="997125" cy="997125"/>
          </a:xfrm>
          <a:prstGeom prst="rect">
            <a:avLst/>
          </a:prstGeom>
          <a:noFill/>
          <a:ln>
            <a:noFill/>
          </a:ln>
        </p:spPr>
      </p:pic>
      <p:sp>
        <p:nvSpPr>
          <p:cNvPr id="564" name="Google Shape;564;p15"/>
          <p:cNvSpPr txBox="1"/>
          <p:nvPr/>
        </p:nvSpPr>
        <p:spPr>
          <a:xfrm>
            <a:off x="10362425" y="5505350"/>
            <a:ext cx="25662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demucs</a:t>
            </a: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vocal)</a:t>
            </a:r>
            <a:endParaRPr b="1" sz="2400">
              <a:solidFill>
                <a:schemeClr val="lt1"/>
              </a:solidFill>
              <a:latin typeface="Martel"/>
              <a:ea typeface="Martel"/>
              <a:cs typeface="Martel"/>
              <a:sym typeface="Martel"/>
            </a:endParaRPr>
          </a:p>
        </p:txBody>
      </p:sp>
      <p:sp>
        <p:nvSpPr>
          <p:cNvPr id="565" name="Google Shape;565;p15"/>
          <p:cNvSpPr txBox="1"/>
          <p:nvPr/>
        </p:nvSpPr>
        <p:spPr>
          <a:xfrm>
            <a:off x="9953975" y="9481875"/>
            <a:ext cx="3383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(fingerstyle-melody</a:t>
            </a:r>
            <a:r>
              <a:rPr b="1" lang="en-US" sz="2400">
                <a:solidFill>
                  <a:schemeClr val="lt1"/>
                </a:solidFill>
                <a:latin typeface="Martel"/>
                <a:ea typeface="Martel"/>
                <a:cs typeface="Martel"/>
                <a:sym typeface="Martel"/>
              </a:rPr>
              <a:t>)</a:t>
            </a:r>
            <a:endParaRPr b="1" sz="2400">
              <a:solidFill>
                <a:schemeClr val="lt1"/>
              </a:solidFill>
              <a:latin typeface="Martel"/>
              <a:ea typeface="Martel"/>
              <a:cs typeface="Martel"/>
              <a:sym typeface="Martel"/>
            </a:endParaRPr>
          </a:p>
        </p:txBody>
      </p:sp>
      <p:pic>
        <p:nvPicPr>
          <p:cNvPr id="566" name="Google Shape;566;p15" title="MELODY_Moves Like Jagger (Maroon 5) fingerstyle guitar [0K-Y02XVxyw]_chorus.wav">
            <a:hlinkClick r:id="rId7"/>
          </p:cNvPr>
          <p:cNvPicPr preferRelativeResize="0"/>
          <p:nvPr/>
        </p:nvPicPr>
        <p:blipFill>
          <a:blip r:embed="rId6">
            <a:alphaModFix/>
          </a:blip>
          <a:stretch>
            <a:fillRect/>
          </a:stretch>
        </p:blipFill>
        <p:spPr>
          <a:xfrm>
            <a:off x="5463200" y="6717953"/>
            <a:ext cx="997125" cy="997125"/>
          </a:xfrm>
          <a:prstGeom prst="rect">
            <a:avLst/>
          </a:prstGeom>
          <a:noFill/>
          <a:ln>
            <a:noFill/>
          </a:ln>
        </p:spPr>
      </p:pic>
      <p:sp>
        <p:nvSpPr>
          <p:cNvPr id="567" name="Google Shape;567;p15"/>
          <p:cNvSpPr txBox="1"/>
          <p:nvPr/>
        </p:nvSpPr>
        <p:spPr>
          <a:xfrm>
            <a:off x="1169675" y="9016775"/>
            <a:ext cx="3978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Bodoni"/>
                <a:ea typeface="Bodoni"/>
                <a:cs typeface="Bodoni"/>
                <a:sym typeface="Bodoni"/>
              </a:rPr>
              <a:t>(example: Moves like jagger)</a:t>
            </a:r>
            <a:r>
              <a:rPr i="0" lang="en-US" sz="2400" u="none" cap="none" strike="noStrike">
                <a:solidFill>
                  <a:srgbClr val="FFFFFF"/>
                </a:solidFill>
                <a:latin typeface="Bodoni"/>
                <a:ea typeface="Bodoni"/>
                <a:cs typeface="Bodoni"/>
                <a:sym typeface="Bodoni"/>
              </a:rPr>
              <a:t> </a:t>
            </a:r>
            <a:endParaRPr sz="2400">
              <a:latin typeface="Bodoni"/>
              <a:ea typeface="Bodoni"/>
              <a:cs typeface="Bodoni"/>
              <a:sym typeface="Bodon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571" name="Shape 571"/>
        <p:cNvGrpSpPr/>
        <p:nvPr/>
      </p:nvGrpSpPr>
      <p:grpSpPr>
        <a:xfrm>
          <a:off x="0" y="0"/>
          <a:ext cx="0" cy="0"/>
          <a:chOff x="0" y="0"/>
          <a:chExt cx="0" cy="0"/>
        </a:xfrm>
      </p:grpSpPr>
      <p:sp>
        <p:nvSpPr>
          <p:cNvPr id="572" name="Google Shape;572;g229318035d1_1_26"/>
          <p:cNvSpPr txBox="1"/>
          <p:nvPr/>
        </p:nvSpPr>
        <p:spPr>
          <a:xfrm>
            <a:off x="5835216" y="9755180"/>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1</a:t>
            </a:r>
            <a:r>
              <a:rPr lang="en-US" sz="2799">
                <a:solidFill>
                  <a:srgbClr val="F4EADB"/>
                </a:solidFill>
                <a:latin typeface="Alice"/>
                <a:ea typeface="Alice"/>
                <a:cs typeface="Alice"/>
                <a:sym typeface="Alice"/>
              </a:rPr>
              <a:t>6</a:t>
            </a:r>
            <a:endParaRPr/>
          </a:p>
        </p:txBody>
      </p:sp>
      <p:cxnSp>
        <p:nvCxnSpPr>
          <p:cNvPr id="573" name="Google Shape;573;g229318035d1_1_26"/>
          <p:cNvCxnSpPr/>
          <p:nvPr/>
        </p:nvCxnSpPr>
        <p:spPr>
          <a:xfrm>
            <a:off x="0" y="9938378"/>
            <a:ext cx="8507400" cy="0"/>
          </a:xfrm>
          <a:prstGeom prst="straightConnector1">
            <a:avLst/>
          </a:prstGeom>
          <a:noFill/>
          <a:ln cap="flat" cmpd="sng" w="38100">
            <a:solidFill>
              <a:srgbClr val="F4EADB"/>
            </a:solidFill>
            <a:prstDash val="solid"/>
            <a:round/>
            <a:headEnd len="sm" w="sm" type="none"/>
            <a:tailEnd len="sm" w="sm" type="none"/>
          </a:ln>
        </p:spPr>
      </p:cxnSp>
      <p:grpSp>
        <p:nvGrpSpPr>
          <p:cNvPr id="574" name="Google Shape;574;g229318035d1_1_26"/>
          <p:cNvGrpSpPr/>
          <p:nvPr/>
        </p:nvGrpSpPr>
        <p:grpSpPr>
          <a:xfrm>
            <a:off x="-288085" y="-804768"/>
            <a:ext cx="2633534" cy="2645339"/>
            <a:chOff x="1813" y="0"/>
            <a:chExt cx="809173" cy="812800"/>
          </a:xfrm>
        </p:grpSpPr>
        <p:sp>
          <p:nvSpPr>
            <p:cNvPr id="575" name="Google Shape;575;g229318035d1_1_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29318035d1_1_26"/>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7" name="Google Shape;577;g229318035d1_1_26"/>
          <p:cNvSpPr txBox="1"/>
          <p:nvPr/>
        </p:nvSpPr>
        <p:spPr>
          <a:xfrm>
            <a:off x="2505521" y="351131"/>
            <a:ext cx="155568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Music Transcription </a:t>
            </a:r>
            <a:endParaRPr/>
          </a:p>
        </p:txBody>
      </p:sp>
      <p:sp>
        <p:nvSpPr>
          <p:cNvPr id="578" name="Google Shape;578;g229318035d1_1_26"/>
          <p:cNvSpPr txBox="1"/>
          <p:nvPr/>
        </p:nvSpPr>
        <p:spPr>
          <a:xfrm>
            <a:off x="473923" y="140391"/>
            <a:ext cx="1395900" cy="1108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I</a:t>
            </a:r>
            <a:r>
              <a:rPr lang="en-US" sz="7200">
                <a:solidFill>
                  <a:srgbClr val="7D5139"/>
                </a:solidFill>
                <a:latin typeface="Bodoni"/>
                <a:ea typeface="Bodoni"/>
                <a:cs typeface="Bodoni"/>
                <a:sym typeface="Bodoni"/>
              </a:rPr>
              <a:t>V</a:t>
            </a:r>
            <a:endParaRPr/>
          </a:p>
        </p:txBody>
      </p:sp>
      <p:grpSp>
        <p:nvGrpSpPr>
          <p:cNvPr id="579" name="Google Shape;579;g229318035d1_1_26"/>
          <p:cNvGrpSpPr/>
          <p:nvPr/>
        </p:nvGrpSpPr>
        <p:grpSpPr>
          <a:xfrm>
            <a:off x="1028675" y="2056632"/>
            <a:ext cx="3974382" cy="3266853"/>
            <a:chOff x="0" y="-47625"/>
            <a:chExt cx="1046744" cy="860400"/>
          </a:xfrm>
        </p:grpSpPr>
        <p:sp>
          <p:nvSpPr>
            <p:cNvPr id="580" name="Google Shape;580;g229318035d1_1_26"/>
            <p:cNvSpPr/>
            <p:nvPr/>
          </p:nvSpPr>
          <p:spPr>
            <a:xfrm>
              <a:off x="0" y="0"/>
              <a:ext cx="1046744" cy="263304"/>
            </a:xfrm>
            <a:custGeom>
              <a:rect b="b" l="l" r="r" t="t"/>
              <a:pathLst>
                <a:path extrusionOk="0" h="263304" w="1046744">
                  <a:moveTo>
                    <a:pt x="99346" y="0"/>
                  </a:moveTo>
                  <a:lnTo>
                    <a:pt x="947398" y="0"/>
                  </a:lnTo>
                  <a:cubicBezTo>
                    <a:pt x="973746" y="0"/>
                    <a:pt x="999015" y="10467"/>
                    <a:pt x="1017646" y="29098"/>
                  </a:cubicBezTo>
                  <a:cubicBezTo>
                    <a:pt x="1036277" y="47729"/>
                    <a:pt x="1046744" y="72998"/>
                    <a:pt x="1046744" y="99346"/>
                  </a:cubicBezTo>
                  <a:lnTo>
                    <a:pt x="1046744" y="163957"/>
                  </a:lnTo>
                  <a:cubicBezTo>
                    <a:pt x="1046744" y="190306"/>
                    <a:pt x="1036277" y="215575"/>
                    <a:pt x="1017646" y="234206"/>
                  </a:cubicBezTo>
                  <a:cubicBezTo>
                    <a:pt x="999015" y="252837"/>
                    <a:pt x="973746" y="263304"/>
                    <a:pt x="947398" y="263304"/>
                  </a:cubicBezTo>
                  <a:lnTo>
                    <a:pt x="99346" y="263304"/>
                  </a:lnTo>
                  <a:cubicBezTo>
                    <a:pt x="72998" y="263304"/>
                    <a:pt x="47729" y="252837"/>
                    <a:pt x="29098" y="234206"/>
                  </a:cubicBezTo>
                  <a:cubicBezTo>
                    <a:pt x="10467" y="215575"/>
                    <a:pt x="0" y="190306"/>
                    <a:pt x="0" y="163957"/>
                  </a:cubicBezTo>
                  <a:lnTo>
                    <a:pt x="0" y="99346"/>
                  </a:lnTo>
                  <a:cubicBezTo>
                    <a:pt x="0" y="72998"/>
                    <a:pt x="10467" y="47729"/>
                    <a:pt x="29098" y="29098"/>
                  </a:cubicBezTo>
                  <a:cubicBezTo>
                    <a:pt x="47729" y="10467"/>
                    <a:pt x="72998" y="0"/>
                    <a:pt x="99346"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29318035d1_1_26"/>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2" name="Google Shape;582;g229318035d1_1_26"/>
          <p:cNvSpPr txBox="1"/>
          <p:nvPr/>
        </p:nvSpPr>
        <p:spPr>
          <a:xfrm>
            <a:off x="1732813" y="2359902"/>
            <a:ext cx="25662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7D5139"/>
                </a:solidFill>
                <a:latin typeface="Alice"/>
                <a:ea typeface="Alice"/>
                <a:cs typeface="Alice"/>
                <a:sym typeface="Alice"/>
              </a:rPr>
              <a:t>RESULTS</a:t>
            </a:r>
            <a:endParaRPr/>
          </a:p>
        </p:txBody>
      </p:sp>
      <p:sp>
        <p:nvSpPr>
          <p:cNvPr id="583" name="Google Shape;583;g229318035d1_1_26"/>
          <p:cNvSpPr txBox="1"/>
          <p:nvPr/>
        </p:nvSpPr>
        <p:spPr>
          <a:xfrm>
            <a:off x="2338673" y="2817500"/>
            <a:ext cx="1133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rgbClr val="7D5139"/>
                </a:solidFill>
                <a:latin typeface="Martel"/>
                <a:ea typeface="Martel"/>
                <a:cs typeface="Martel"/>
                <a:sym typeface="Martel"/>
              </a:rPr>
              <a:t>-</a:t>
            </a:r>
            <a:r>
              <a:rPr b="1" lang="en-US" sz="2400">
                <a:solidFill>
                  <a:srgbClr val="7D5139"/>
                </a:solidFill>
                <a:latin typeface="Martel"/>
                <a:ea typeface="Martel"/>
                <a:cs typeface="Martel"/>
                <a:sym typeface="Martel"/>
              </a:rPr>
              <a:t>Bass</a:t>
            </a:r>
            <a:r>
              <a:rPr b="1" i="0" lang="en-US" sz="2400" u="none" cap="none" strike="noStrike">
                <a:solidFill>
                  <a:srgbClr val="7D5139"/>
                </a:solidFill>
                <a:latin typeface="Martel"/>
                <a:ea typeface="Martel"/>
                <a:cs typeface="Martel"/>
                <a:sym typeface="Martel"/>
              </a:rPr>
              <a:t>-</a:t>
            </a:r>
            <a:endParaRPr/>
          </a:p>
        </p:txBody>
      </p:sp>
      <p:sp>
        <p:nvSpPr>
          <p:cNvPr id="584" name="Google Shape;584;g229318035d1_1_26"/>
          <p:cNvSpPr txBox="1"/>
          <p:nvPr/>
        </p:nvSpPr>
        <p:spPr>
          <a:xfrm>
            <a:off x="5287818" y="2452300"/>
            <a:ext cx="16593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original</a:t>
            </a:r>
            <a:r>
              <a:rPr b="1" i="0" lang="en-US" sz="2400" u="none" cap="none" strike="noStrike">
                <a:solidFill>
                  <a:schemeClr val="lt1"/>
                </a:solidFill>
                <a:latin typeface="Martel"/>
                <a:ea typeface="Martel"/>
                <a:cs typeface="Martel"/>
                <a:sym typeface="Martel"/>
              </a:rPr>
              <a:t>-</a:t>
            </a:r>
            <a:endParaRPr>
              <a:solidFill>
                <a:schemeClr val="lt1"/>
              </a:solidFill>
            </a:endParaRPr>
          </a:p>
        </p:txBody>
      </p:sp>
      <p:sp>
        <p:nvSpPr>
          <p:cNvPr id="585" name="Google Shape;585;g229318035d1_1_26"/>
          <p:cNvSpPr txBox="1"/>
          <p:nvPr/>
        </p:nvSpPr>
        <p:spPr>
          <a:xfrm>
            <a:off x="5135427" y="6103750"/>
            <a:ext cx="21987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fingerstyle</a:t>
            </a:r>
            <a:r>
              <a:rPr b="1" i="0" lang="en-US" sz="2400" u="none" cap="none" strike="noStrike">
                <a:solidFill>
                  <a:schemeClr val="lt1"/>
                </a:solidFill>
                <a:latin typeface="Martel"/>
                <a:ea typeface="Martel"/>
                <a:cs typeface="Martel"/>
                <a:sym typeface="Martel"/>
              </a:rPr>
              <a:t>-</a:t>
            </a:r>
            <a:endParaRPr>
              <a:solidFill>
                <a:schemeClr val="lt1"/>
              </a:solidFill>
            </a:endParaRPr>
          </a:p>
        </p:txBody>
      </p:sp>
      <p:sp>
        <p:nvSpPr>
          <p:cNvPr id="586" name="Google Shape;586;g229318035d1_1_26"/>
          <p:cNvSpPr txBox="1"/>
          <p:nvPr/>
        </p:nvSpPr>
        <p:spPr>
          <a:xfrm>
            <a:off x="9953975" y="5509775"/>
            <a:ext cx="3878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(Open</a:t>
            </a:r>
            <a:r>
              <a:rPr b="1" i="0" lang="en-US" sz="2400" u="none" cap="none" strike="noStrike">
                <a:solidFill>
                  <a:schemeClr val="lt1"/>
                </a:solidFill>
                <a:latin typeface="Martel"/>
                <a:ea typeface="Martel"/>
                <a:cs typeface="Martel"/>
                <a:sym typeface="Martel"/>
              </a:rPr>
              <a:t>-</a:t>
            </a:r>
            <a:r>
              <a:rPr b="1" lang="en-US" sz="2400">
                <a:solidFill>
                  <a:schemeClr val="lt1"/>
                </a:solidFill>
                <a:latin typeface="Martel"/>
                <a:ea typeface="Martel"/>
                <a:cs typeface="Martel"/>
                <a:sym typeface="Martel"/>
              </a:rPr>
              <a:t>Unmix - bass</a:t>
            </a:r>
            <a:r>
              <a:rPr b="1" lang="en-US" sz="2400">
                <a:solidFill>
                  <a:schemeClr val="lt1"/>
                </a:solidFill>
                <a:latin typeface="Martel"/>
                <a:ea typeface="Martel"/>
                <a:cs typeface="Martel"/>
                <a:sym typeface="Martel"/>
              </a:rPr>
              <a:t>)</a:t>
            </a:r>
            <a:endParaRPr b="1" sz="2400">
              <a:solidFill>
                <a:schemeClr val="lt1"/>
              </a:solidFill>
              <a:latin typeface="Martel"/>
              <a:ea typeface="Martel"/>
              <a:cs typeface="Martel"/>
              <a:sym typeface="Martel"/>
            </a:endParaRPr>
          </a:p>
        </p:txBody>
      </p:sp>
      <p:sp>
        <p:nvSpPr>
          <p:cNvPr id="587" name="Google Shape;587;g229318035d1_1_26"/>
          <p:cNvSpPr txBox="1"/>
          <p:nvPr/>
        </p:nvSpPr>
        <p:spPr>
          <a:xfrm>
            <a:off x="10201475" y="9477450"/>
            <a:ext cx="3383100" cy="369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1" lang="en-US" sz="2400">
                <a:solidFill>
                  <a:schemeClr val="lt1"/>
                </a:solidFill>
                <a:latin typeface="Martel"/>
                <a:ea typeface="Martel"/>
                <a:cs typeface="Martel"/>
                <a:sym typeface="Martel"/>
              </a:rPr>
              <a:t>(fingerstyle-bass)</a:t>
            </a:r>
            <a:endParaRPr b="1" sz="2400">
              <a:solidFill>
                <a:schemeClr val="lt1"/>
              </a:solidFill>
              <a:latin typeface="Martel"/>
              <a:ea typeface="Martel"/>
              <a:cs typeface="Martel"/>
              <a:sym typeface="Martel"/>
            </a:endParaRPr>
          </a:p>
        </p:txBody>
      </p:sp>
      <p:pic>
        <p:nvPicPr>
          <p:cNvPr id="588" name="Google Shape;588;g229318035d1_1_26"/>
          <p:cNvPicPr preferRelativeResize="0"/>
          <p:nvPr/>
        </p:nvPicPr>
        <p:blipFill>
          <a:blip r:embed="rId3">
            <a:alphaModFix/>
          </a:blip>
          <a:stretch>
            <a:fillRect/>
          </a:stretch>
        </p:blipFill>
        <p:spPr>
          <a:xfrm>
            <a:off x="7231900" y="1994175"/>
            <a:ext cx="8865539" cy="3432825"/>
          </a:xfrm>
          <a:prstGeom prst="rect">
            <a:avLst/>
          </a:prstGeom>
          <a:noFill/>
          <a:ln>
            <a:noFill/>
          </a:ln>
        </p:spPr>
      </p:pic>
      <p:pic>
        <p:nvPicPr>
          <p:cNvPr id="589" name="Google Shape;589;g229318035d1_1_26" title="bass.wav">
            <a:hlinkClick r:id="rId4"/>
          </p:cNvPr>
          <p:cNvPicPr preferRelativeResize="0"/>
          <p:nvPr/>
        </p:nvPicPr>
        <p:blipFill>
          <a:blip r:embed="rId5">
            <a:alphaModFix/>
          </a:blip>
          <a:stretch>
            <a:fillRect/>
          </a:stretch>
        </p:blipFill>
        <p:spPr>
          <a:xfrm>
            <a:off x="5463200" y="3497514"/>
            <a:ext cx="997125" cy="997125"/>
          </a:xfrm>
          <a:prstGeom prst="rect">
            <a:avLst/>
          </a:prstGeom>
          <a:noFill/>
          <a:ln>
            <a:noFill/>
          </a:ln>
        </p:spPr>
      </p:pic>
      <p:pic>
        <p:nvPicPr>
          <p:cNvPr id="590" name="Google Shape;590;g229318035d1_1_26" title="BASS_Moves Like Jagger (Maroon 5) fingerstyle guitar [0K-Y02XVxyw]_chorus.wav">
            <a:hlinkClick r:id="rId6"/>
          </p:cNvPr>
          <p:cNvPicPr preferRelativeResize="0"/>
          <p:nvPr/>
        </p:nvPicPr>
        <p:blipFill>
          <a:blip r:embed="rId5">
            <a:alphaModFix/>
          </a:blip>
          <a:stretch>
            <a:fillRect/>
          </a:stretch>
        </p:blipFill>
        <p:spPr>
          <a:xfrm>
            <a:off x="5463188" y="6717952"/>
            <a:ext cx="997125" cy="997125"/>
          </a:xfrm>
          <a:prstGeom prst="rect">
            <a:avLst/>
          </a:prstGeom>
          <a:noFill/>
          <a:ln>
            <a:noFill/>
          </a:ln>
        </p:spPr>
      </p:pic>
      <p:pic>
        <p:nvPicPr>
          <p:cNvPr id="591" name="Google Shape;591;g229318035d1_1_26"/>
          <p:cNvPicPr preferRelativeResize="0"/>
          <p:nvPr/>
        </p:nvPicPr>
        <p:blipFill>
          <a:blip r:embed="rId7">
            <a:alphaModFix/>
          </a:blip>
          <a:stretch>
            <a:fillRect/>
          </a:stretch>
        </p:blipFill>
        <p:spPr>
          <a:xfrm>
            <a:off x="7231900" y="5961849"/>
            <a:ext cx="8827246" cy="3432825"/>
          </a:xfrm>
          <a:prstGeom prst="rect">
            <a:avLst/>
          </a:prstGeom>
          <a:noFill/>
          <a:ln>
            <a:noFill/>
          </a:ln>
        </p:spPr>
      </p:pic>
      <p:sp>
        <p:nvSpPr>
          <p:cNvPr id="592" name="Google Shape;592;g229318035d1_1_26"/>
          <p:cNvSpPr txBox="1"/>
          <p:nvPr/>
        </p:nvSpPr>
        <p:spPr>
          <a:xfrm>
            <a:off x="1169675" y="9016775"/>
            <a:ext cx="39789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Bodoni"/>
                <a:ea typeface="Bodoni"/>
                <a:cs typeface="Bodoni"/>
                <a:sym typeface="Bodoni"/>
              </a:rPr>
              <a:t>(example: Moves like jagger)</a:t>
            </a:r>
            <a:r>
              <a:rPr i="0" lang="en-US" sz="2400" u="none" cap="none" strike="noStrike">
                <a:solidFill>
                  <a:srgbClr val="FFFFFF"/>
                </a:solidFill>
                <a:latin typeface="Bodoni"/>
                <a:ea typeface="Bodoni"/>
                <a:cs typeface="Bodoni"/>
                <a:sym typeface="Bodoni"/>
              </a:rPr>
              <a:t> </a:t>
            </a:r>
            <a:endParaRPr sz="2400">
              <a:latin typeface="Bodoni"/>
              <a:ea typeface="Bodoni"/>
              <a:cs typeface="Bodoni"/>
              <a:sym typeface="Bodon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596" name="Shape 596"/>
        <p:cNvGrpSpPr/>
        <p:nvPr/>
      </p:nvGrpSpPr>
      <p:grpSpPr>
        <a:xfrm>
          <a:off x="0" y="0"/>
          <a:ext cx="0" cy="0"/>
          <a:chOff x="0" y="0"/>
          <a:chExt cx="0" cy="0"/>
        </a:xfrm>
      </p:grpSpPr>
      <p:sp>
        <p:nvSpPr>
          <p:cNvPr id="597" name="Google Shape;597;p16"/>
          <p:cNvSpPr txBox="1"/>
          <p:nvPr/>
        </p:nvSpPr>
        <p:spPr>
          <a:xfrm>
            <a:off x="4312147" y="2127562"/>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Conclusion</a:t>
            </a:r>
            <a:endParaRPr/>
          </a:p>
        </p:txBody>
      </p:sp>
      <p:sp>
        <p:nvSpPr>
          <p:cNvPr id="598" name="Google Shape;598;p16"/>
          <p:cNvSpPr txBox="1"/>
          <p:nvPr/>
        </p:nvSpPr>
        <p:spPr>
          <a:xfrm>
            <a:off x="5835216" y="9094153"/>
            <a:ext cx="6617700" cy="43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1</a:t>
            </a:r>
            <a:r>
              <a:rPr lang="en-US" sz="2799">
                <a:solidFill>
                  <a:srgbClr val="967D55"/>
                </a:solidFill>
                <a:latin typeface="Alice"/>
                <a:ea typeface="Alice"/>
                <a:cs typeface="Alice"/>
                <a:sym typeface="Alice"/>
              </a:rPr>
              <a:t>7</a:t>
            </a:r>
            <a:endParaRPr/>
          </a:p>
        </p:txBody>
      </p:sp>
      <p:cxnSp>
        <p:nvCxnSpPr>
          <p:cNvPr id="599" name="Google Shape;599;p16"/>
          <p:cNvCxnSpPr/>
          <p:nvPr/>
        </p:nvCxnSpPr>
        <p:spPr>
          <a:xfrm>
            <a:off x="9780663" y="9258300"/>
            <a:ext cx="8507337" cy="0"/>
          </a:xfrm>
          <a:prstGeom prst="straightConnector1">
            <a:avLst/>
          </a:prstGeom>
          <a:noFill/>
          <a:ln cap="flat" cmpd="sng" w="38100">
            <a:solidFill>
              <a:srgbClr val="967D55"/>
            </a:solidFill>
            <a:prstDash val="solid"/>
            <a:round/>
            <a:headEnd len="sm" w="sm" type="none"/>
            <a:tailEnd len="sm" w="sm" type="none"/>
          </a:ln>
        </p:spPr>
      </p:cxnSp>
      <p:cxnSp>
        <p:nvCxnSpPr>
          <p:cNvPr id="600" name="Google Shape;600;p16"/>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grpSp>
        <p:nvGrpSpPr>
          <p:cNvPr id="601" name="Google Shape;601;p16"/>
          <p:cNvGrpSpPr/>
          <p:nvPr/>
        </p:nvGrpSpPr>
        <p:grpSpPr>
          <a:xfrm>
            <a:off x="16488221" y="7356879"/>
            <a:ext cx="1542156" cy="1549068"/>
            <a:chOff x="1813" y="0"/>
            <a:chExt cx="809173" cy="812800"/>
          </a:xfrm>
        </p:grpSpPr>
        <p:sp>
          <p:nvSpPr>
            <p:cNvPr id="602" name="Google Shape;602;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4" name="Google Shape;604;p16"/>
          <p:cNvGrpSpPr/>
          <p:nvPr/>
        </p:nvGrpSpPr>
        <p:grpSpPr>
          <a:xfrm>
            <a:off x="-2563916" y="-449433"/>
            <a:ext cx="5244781" cy="5268290"/>
            <a:chOff x="1813" y="0"/>
            <a:chExt cx="809173" cy="812800"/>
          </a:xfrm>
        </p:grpSpPr>
        <p:sp>
          <p:nvSpPr>
            <p:cNvPr id="605" name="Google Shape;605;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7" name="Google Shape;607;p16"/>
          <p:cNvSpPr txBox="1"/>
          <p:nvPr/>
        </p:nvSpPr>
        <p:spPr>
          <a:xfrm>
            <a:off x="1666925" y="4866472"/>
            <a:ext cx="14954100" cy="1649100"/>
          </a:xfrm>
          <a:prstGeom prst="rect">
            <a:avLst/>
          </a:prstGeom>
          <a:noFill/>
          <a:ln>
            <a:noFill/>
          </a:ln>
        </p:spPr>
        <p:txBody>
          <a:bodyPr anchorCtr="0" anchor="t" bIns="0" lIns="0" spcFirstLastPara="1" rIns="0" wrap="square" tIns="0">
            <a:spAutoFit/>
          </a:bodyPr>
          <a:lstStyle/>
          <a:p>
            <a:pPr indent="-419100" lvl="0" marL="457200" marR="38100" rtl="0" algn="l">
              <a:lnSpc>
                <a:spcPct val="128571"/>
              </a:lnSpc>
              <a:spcBef>
                <a:spcPts val="0"/>
              </a:spcBef>
              <a:spcAft>
                <a:spcPts val="0"/>
              </a:spcAft>
              <a:buClr>
                <a:srgbClr val="202124"/>
              </a:buClr>
              <a:buSzPts val="3000"/>
              <a:buFont typeface="Georgia"/>
              <a:buChar char="-"/>
            </a:pPr>
            <a:r>
              <a:rPr lang="en-US" sz="3000">
                <a:solidFill>
                  <a:srgbClr val="202124"/>
                </a:solidFill>
                <a:latin typeface="Georgia"/>
                <a:ea typeface="Georgia"/>
                <a:cs typeface="Georgia"/>
                <a:sym typeface="Georgia"/>
              </a:rPr>
              <a:t>Help understand the difference between original music and fingerstyle </a:t>
            </a:r>
            <a:r>
              <a:rPr lang="en-US" sz="3000">
                <a:solidFill>
                  <a:srgbClr val="202124"/>
                </a:solidFill>
                <a:latin typeface="Georgia"/>
                <a:ea typeface="Georgia"/>
                <a:cs typeface="Georgia"/>
                <a:sym typeface="Georgia"/>
              </a:rPr>
              <a:t>pitches.</a:t>
            </a:r>
            <a:endParaRPr sz="3000">
              <a:solidFill>
                <a:srgbClr val="202124"/>
              </a:solidFill>
              <a:latin typeface="Georgia"/>
              <a:ea typeface="Georgia"/>
              <a:cs typeface="Georgia"/>
              <a:sym typeface="Georgia"/>
            </a:endParaRPr>
          </a:p>
          <a:p>
            <a:pPr indent="-419100" lvl="0" marL="457200" marR="38100" rtl="0" algn="l">
              <a:lnSpc>
                <a:spcPct val="128571"/>
              </a:lnSpc>
              <a:spcBef>
                <a:spcPts val="0"/>
              </a:spcBef>
              <a:spcAft>
                <a:spcPts val="0"/>
              </a:spcAft>
              <a:buClr>
                <a:srgbClr val="202124"/>
              </a:buClr>
              <a:buSzPts val="3000"/>
              <a:buFont typeface="Georgia"/>
              <a:buChar char="-"/>
            </a:pPr>
            <a:r>
              <a:rPr lang="en-US" sz="3000">
                <a:solidFill>
                  <a:srgbClr val="202124"/>
                </a:solidFill>
                <a:latin typeface="Georgia"/>
                <a:ea typeface="Georgia"/>
                <a:cs typeface="Georgia"/>
                <a:sym typeface="Georgia"/>
              </a:rPr>
              <a:t>Fingerstyle learner can figure out if there are rules regarding how people change melody between songs and guitar.</a:t>
            </a:r>
            <a:endParaRPr sz="3000">
              <a:solidFill>
                <a:srgbClr val="202124"/>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611" name="Shape 611"/>
        <p:cNvGrpSpPr/>
        <p:nvPr/>
      </p:nvGrpSpPr>
      <p:grpSpPr>
        <a:xfrm>
          <a:off x="0" y="0"/>
          <a:ext cx="0" cy="0"/>
          <a:chOff x="0" y="0"/>
          <a:chExt cx="0" cy="0"/>
        </a:xfrm>
      </p:grpSpPr>
      <p:pic>
        <p:nvPicPr>
          <p:cNvPr id="612" name="Google Shape;612;p17"/>
          <p:cNvPicPr preferRelativeResize="0"/>
          <p:nvPr/>
        </p:nvPicPr>
        <p:blipFill rotWithShape="1">
          <a:blip r:embed="rId3">
            <a:alphaModFix/>
          </a:blip>
          <a:srcRect b="45648" l="0" r="0" t="6679"/>
          <a:stretch/>
        </p:blipFill>
        <p:spPr>
          <a:xfrm>
            <a:off x="-232321" y="-271041"/>
            <a:ext cx="18791362" cy="5968303"/>
          </a:xfrm>
          <a:prstGeom prst="rect">
            <a:avLst/>
          </a:prstGeom>
          <a:noFill/>
          <a:ln>
            <a:noFill/>
          </a:ln>
        </p:spPr>
      </p:pic>
      <p:cxnSp>
        <p:nvCxnSpPr>
          <p:cNvPr id="613" name="Google Shape;613;p17"/>
          <p:cNvCxnSpPr/>
          <p:nvPr/>
        </p:nvCxnSpPr>
        <p:spPr>
          <a:xfrm>
            <a:off x="10986615" y="9258300"/>
            <a:ext cx="7301385" cy="0"/>
          </a:xfrm>
          <a:prstGeom prst="straightConnector1">
            <a:avLst/>
          </a:prstGeom>
          <a:noFill/>
          <a:ln cap="flat" cmpd="sng" w="38100">
            <a:solidFill>
              <a:srgbClr val="F4EADB"/>
            </a:solidFill>
            <a:prstDash val="solid"/>
            <a:round/>
            <a:headEnd len="sm" w="sm" type="none"/>
            <a:tailEnd len="sm" w="sm" type="none"/>
          </a:ln>
        </p:spPr>
      </p:cxnSp>
      <p:grpSp>
        <p:nvGrpSpPr>
          <p:cNvPr id="614" name="Google Shape;614;p17"/>
          <p:cNvGrpSpPr/>
          <p:nvPr/>
        </p:nvGrpSpPr>
        <p:grpSpPr>
          <a:xfrm>
            <a:off x="1371346" y="8746101"/>
            <a:ext cx="3505328" cy="3521040"/>
            <a:chOff x="1813" y="0"/>
            <a:chExt cx="809173" cy="812800"/>
          </a:xfrm>
        </p:grpSpPr>
        <p:sp>
          <p:nvSpPr>
            <p:cNvPr id="615" name="Google Shape;615;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17"/>
          <p:cNvSpPr txBox="1"/>
          <p:nvPr/>
        </p:nvSpPr>
        <p:spPr>
          <a:xfrm>
            <a:off x="4312147" y="6089591"/>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Thank You</a:t>
            </a:r>
            <a:endParaRPr/>
          </a:p>
        </p:txBody>
      </p:sp>
      <p:sp>
        <p:nvSpPr>
          <p:cNvPr id="618" name="Google Shape;618;p17"/>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reallygreatsite.com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96" name="Shape 96"/>
        <p:cNvGrpSpPr/>
        <p:nvPr/>
      </p:nvGrpSpPr>
      <p:grpSpPr>
        <a:xfrm>
          <a:off x="0" y="0"/>
          <a:ext cx="0" cy="0"/>
          <a:chOff x="0" y="0"/>
          <a:chExt cx="0" cy="0"/>
        </a:xfrm>
      </p:grpSpPr>
      <p:cxnSp>
        <p:nvCxnSpPr>
          <p:cNvPr id="97" name="Google Shape;97;p2"/>
          <p:cNvCxnSpPr/>
          <p:nvPr/>
        </p:nvCxnSpPr>
        <p:spPr>
          <a:xfrm>
            <a:off x="9780663" y="9239250"/>
            <a:ext cx="8507337" cy="0"/>
          </a:xfrm>
          <a:prstGeom prst="straightConnector1">
            <a:avLst/>
          </a:prstGeom>
          <a:noFill/>
          <a:ln cap="flat" cmpd="sng" w="38100">
            <a:solidFill>
              <a:srgbClr val="967D55"/>
            </a:solidFill>
            <a:prstDash val="solid"/>
            <a:round/>
            <a:headEnd len="sm" w="sm" type="none"/>
            <a:tailEnd len="sm" w="sm" type="none"/>
          </a:ln>
        </p:spPr>
      </p:cxnSp>
      <p:sp>
        <p:nvSpPr>
          <p:cNvPr id="98" name="Google Shape;98;p2"/>
          <p:cNvSpPr txBox="1"/>
          <p:nvPr/>
        </p:nvSpPr>
        <p:spPr>
          <a:xfrm>
            <a:off x="8298068" y="9094153"/>
            <a:ext cx="1691865"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01</a:t>
            </a:r>
            <a:endParaRPr/>
          </a:p>
        </p:txBody>
      </p:sp>
      <p:cxnSp>
        <p:nvCxnSpPr>
          <p:cNvPr id="99" name="Google Shape;99;p2"/>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grpSp>
        <p:nvGrpSpPr>
          <p:cNvPr id="100" name="Google Shape;100;p2"/>
          <p:cNvGrpSpPr/>
          <p:nvPr/>
        </p:nvGrpSpPr>
        <p:grpSpPr>
          <a:xfrm>
            <a:off x="16681483" y="5850515"/>
            <a:ext cx="2700615" cy="2712720"/>
            <a:chOff x="1813" y="0"/>
            <a:chExt cx="809173" cy="812800"/>
          </a:xfrm>
        </p:grpSpPr>
        <p:sp>
          <p:nvSpPr>
            <p:cNvPr id="101" name="Google Shape;101;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2"/>
          <p:cNvGrpSpPr/>
          <p:nvPr/>
        </p:nvGrpSpPr>
        <p:grpSpPr>
          <a:xfrm>
            <a:off x="-723966" y="-930219"/>
            <a:ext cx="3505328" cy="3521040"/>
            <a:chOff x="1813" y="0"/>
            <a:chExt cx="809173" cy="812800"/>
          </a:xfrm>
        </p:grpSpPr>
        <p:sp>
          <p:nvSpPr>
            <p:cNvPr id="104" name="Google Shape;104;p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6" name="Google Shape;106;p2"/>
          <p:cNvSpPr txBox="1"/>
          <p:nvPr/>
        </p:nvSpPr>
        <p:spPr>
          <a:xfrm>
            <a:off x="4312147" y="1019175"/>
            <a:ext cx="9663706" cy="1104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Alice"/>
                <a:ea typeface="Alice"/>
                <a:cs typeface="Alice"/>
                <a:sym typeface="Alice"/>
              </a:rPr>
              <a:t>CONTENT</a:t>
            </a:r>
            <a:endParaRPr/>
          </a:p>
        </p:txBody>
      </p:sp>
      <p:grpSp>
        <p:nvGrpSpPr>
          <p:cNvPr id="107" name="Google Shape;107;p2"/>
          <p:cNvGrpSpPr/>
          <p:nvPr/>
        </p:nvGrpSpPr>
        <p:grpSpPr>
          <a:xfrm>
            <a:off x="1859749" y="2568388"/>
            <a:ext cx="4904796" cy="3266919"/>
            <a:chOff x="0" y="-47625"/>
            <a:chExt cx="1291798" cy="860425"/>
          </a:xfrm>
        </p:grpSpPr>
        <p:sp>
          <p:nvSpPr>
            <p:cNvPr id="108" name="Google Shape;108;p2"/>
            <p:cNvSpPr/>
            <p:nvPr/>
          </p:nvSpPr>
          <p:spPr>
            <a:xfrm>
              <a:off x="0" y="0"/>
              <a:ext cx="1291798" cy="206308"/>
            </a:xfrm>
            <a:custGeom>
              <a:rect b="b" l="l" r="r" t="t"/>
              <a:pathLst>
                <a:path extrusionOk="0" h="206308" w="1291798">
                  <a:moveTo>
                    <a:pt x="0" y="0"/>
                  </a:moveTo>
                  <a:lnTo>
                    <a:pt x="1291798" y="0"/>
                  </a:lnTo>
                  <a:lnTo>
                    <a:pt x="1291798" y="206308"/>
                  </a:lnTo>
                  <a:lnTo>
                    <a:pt x="0" y="20630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09" name="Google Shape;109;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0" name="Google Shape;110;p2"/>
          <p:cNvSpPr txBox="1"/>
          <p:nvPr/>
        </p:nvSpPr>
        <p:spPr>
          <a:xfrm>
            <a:off x="2634748" y="2904656"/>
            <a:ext cx="33549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Introduction</a:t>
            </a:r>
            <a:endParaRPr/>
          </a:p>
        </p:txBody>
      </p:sp>
      <p:grpSp>
        <p:nvGrpSpPr>
          <p:cNvPr id="111" name="Google Shape;111;p2"/>
          <p:cNvGrpSpPr/>
          <p:nvPr/>
        </p:nvGrpSpPr>
        <p:grpSpPr>
          <a:xfrm>
            <a:off x="1859749" y="4439900"/>
            <a:ext cx="4904796" cy="3266921"/>
            <a:chOff x="0" y="-47625"/>
            <a:chExt cx="1291798" cy="860425"/>
          </a:xfrm>
        </p:grpSpPr>
        <p:sp>
          <p:nvSpPr>
            <p:cNvPr id="112" name="Google Shape;112;p2"/>
            <p:cNvSpPr/>
            <p:nvPr/>
          </p:nvSpPr>
          <p:spPr>
            <a:xfrm>
              <a:off x="0" y="0"/>
              <a:ext cx="1291798" cy="211967"/>
            </a:xfrm>
            <a:custGeom>
              <a:rect b="b" l="l" r="r" t="t"/>
              <a:pathLst>
                <a:path extrusionOk="0" h="211967" w="1291798">
                  <a:moveTo>
                    <a:pt x="0" y="0"/>
                  </a:moveTo>
                  <a:lnTo>
                    <a:pt x="1291798" y="0"/>
                  </a:lnTo>
                  <a:lnTo>
                    <a:pt x="1291798" y="211967"/>
                  </a:lnTo>
                  <a:lnTo>
                    <a:pt x="0" y="211967"/>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13" name="Google Shape;113;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 name="Google Shape;114;p2"/>
          <p:cNvSpPr txBox="1"/>
          <p:nvPr/>
        </p:nvSpPr>
        <p:spPr>
          <a:xfrm>
            <a:off x="2634748" y="4786911"/>
            <a:ext cx="33549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Process</a:t>
            </a:r>
            <a:endParaRPr/>
          </a:p>
        </p:txBody>
      </p:sp>
      <p:grpSp>
        <p:nvGrpSpPr>
          <p:cNvPr id="115" name="Google Shape;115;p2"/>
          <p:cNvGrpSpPr/>
          <p:nvPr/>
        </p:nvGrpSpPr>
        <p:grpSpPr>
          <a:xfrm>
            <a:off x="1859749" y="3513637"/>
            <a:ext cx="4904796" cy="3266924"/>
            <a:chOff x="0" y="-47625"/>
            <a:chExt cx="1291798" cy="860425"/>
          </a:xfrm>
        </p:grpSpPr>
        <p:sp>
          <p:nvSpPr>
            <p:cNvPr id="116" name="Google Shape;116;p2"/>
            <p:cNvSpPr/>
            <p:nvPr/>
          </p:nvSpPr>
          <p:spPr>
            <a:xfrm>
              <a:off x="0" y="0"/>
              <a:ext cx="1291798" cy="201307"/>
            </a:xfrm>
            <a:custGeom>
              <a:rect b="b" l="l" r="r" t="t"/>
              <a:pathLst>
                <a:path extrusionOk="0" h="201307" w="1291798">
                  <a:moveTo>
                    <a:pt x="0" y="0"/>
                  </a:moveTo>
                  <a:lnTo>
                    <a:pt x="1291798" y="0"/>
                  </a:lnTo>
                  <a:lnTo>
                    <a:pt x="1291798" y="201307"/>
                  </a:lnTo>
                  <a:lnTo>
                    <a:pt x="0" y="201307"/>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17" name="Google Shape;117;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8" name="Google Shape;118;p2"/>
          <p:cNvSpPr txBox="1"/>
          <p:nvPr/>
        </p:nvSpPr>
        <p:spPr>
          <a:xfrm>
            <a:off x="2634748" y="3856388"/>
            <a:ext cx="3354900" cy="50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599" u="none" cap="none" strike="noStrike">
                <a:solidFill>
                  <a:srgbClr val="271905"/>
                </a:solidFill>
                <a:latin typeface="Bodoni"/>
                <a:ea typeface="Bodoni"/>
                <a:cs typeface="Bodoni"/>
                <a:sym typeface="Bodoni"/>
              </a:rPr>
              <a:t>Dataset</a:t>
            </a:r>
            <a:endParaRPr/>
          </a:p>
        </p:txBody>
      </p:sp>
      <p:grpSp>
        <p:nvGrpSpPr>
          <p:cNvPr id="119" name="Google Shape;119;p2"/>
          <p:cNvGrpSpPr/>
          <p:nvPr/>
        </p:nvGrpSpPr>
        <p:grpSpPr>
          <a:xfrm>
            <a:off x="1859749" y="5406635"/>
            <a:ext cx="4904796" cy="3266924"/>
            <a:chOff x="0" y="-47625"/>
            <a:chExt cx="1291798" cy="860425"/>
          </a:xfrm>
        </p:grpSpPr>
        <p:sp>
          <p:nvSpPr>
            <p:cNvPr id="120" name="Google Shape;120;p2"/>
            <p:cNvSpPr/>
            <p:nvPr/>
          </p:nvSpPr>
          <p:spPr>
            <a:xfrm>
              <a:off x="0" y="0"/>
              <a:ext cx="1291798" cy="487220"/>
            </a:xfrm>
            <a:custGeom>
              <a:rect b="b" l="l" r="r" t="t"/>
              <a:pathLst>
                <a:path extrusionOk="0" h="487220" w="1291798">
                  <a:moveTo>
                    <a:pt x="0" y="0"/>
                  </a:moveTo>
                  <a:lnTo>
                    <a:pt x="1291798" y="0"/>
                  </a:lnTo>
                  <a:lnTo>
                    <a:pt x="1291798" y="487220"/>
                  </a:lnTo>
                  <a:lnTo>
                    <a:pt x="0" y="487220"/>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21" name="Google Shape;121;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2" name="Google Shape;122;p2"/>
          <p:cNvSpPr txBox="1"/>
          <p:nvPr/>
        </p:nvSpPr>
        <p:spPr>
          <a:xfrm>
            <a:off x="7121226" y="3754975"/>
            <a:ext cx="6449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How we choose &amp; What we pick</a:t>
            </a:r>
            <a:endParaRPr/>
          </a:p>
        </p:txBody>
      </p:sp>
      <p:sp>
        <p:nvSpPr>
          <p:cNvPr id="123" name="Google Shape;123;p2"/>
          <p:cNvSpPr txBox="1"/>
          <p:nvPr/>
        </p:nvSpPr>
        <p:spPr>
          <a:xfrm>
            <a:off x="2634748" y="6276197"/>
            <a:ext cx="33549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Method</a:t>
            </a:r>
            <a:endParaRPr/>
          </a:p>
        </p:txBody>
      </p:sp>
      <p:sp>
        <p:nvSpPr>
          <p:cNvPr id="124" name="Google Shape;124;p2"/>
          <p:cNvSpPr txBox="1"/>
          <p:nvPr/>
        </p:nvSpPr>
        <p:spPr>
          <a:xfrm>
            <a:off x="7121226" y="2904656"/>
            <a:ext cx="6449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What is Fingerstyle guitar?</a:t>
            </a:r>
            <a:endParaRPr/>
          </a:p>
        </p:txBody>
      </p:sp>
      <p:sp>
        <p:nvSpPr>
          <p:cNvPr id="125" name="Google Shape;125;p2"/>
          <p:cNvSpPr txBox="1"/>
          <p:nvPr/>
        </p:nvSpPr>
        <p:spPr>
          <a:xfrm>
            <a:off x="7121226" y="4736212"/>
            <a:ext cx="6449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Process planning</a:t>
            </a:r>
            <a:endParaRPr/>
          </a:p>
        </p:txBody>
      </p:sp>
      <p:grpSp>
        <p:nvGrpSpPr>
          <p:cNvPr id="126" name="Google Shape;126;p2"/>
          <p:cNvGrpSpPr/>
          <p:nvPr/>
        </p:nvGrpSpPr>
        <p:grpSpPr>
          <a:xfrm>
            <a:off x="1859749" y="7523248"/>
            <a:ext cx="4904796" cy="3266931"/>
            <a:chOff x="0" y="-47625"/>
            <a:chExt cx="1291798" cy="860425"/>
          </a:xfrm>
        </p:grpSpPr>
        <p:sp>
          <p:nvSpPr>
            <p:cNvPr id="127" name="Google Shape;127;p2"/>
            <p:cNvSpPr/>
            <p:nvPr/>
          </p:nvSpPr>
          <p:spPr>
            <a:xfrm>
              <a:off x="0" y="0"/>
              <a:ext cx="1291798" cy="226281"/>
            </a:xfrm>
            <a:custGeom>
              <a:rect b="b" l="l" r="r" t="t"/>
              <a:pathLst>
                <a:path extrusionOk="0" h="226281" w="1291798">
                  <a:moveTo>
                    <a:pt x="0" y="0"/>
                  </a:moveTo>
                  <a:lnTo>
                    <a:pt x="1291798" y="0"/>
                  </a:lnTo>
                  <a:lnTo>
                    <a:pt x="1291798" y="226281"/>
                  </a:lnTo>
                  <a:lnTo>
                    <a:pt x="0" y="22628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128" name="Google Shape;128;p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9" name="Google Shape;129;p2"/>
          <p:cNvSpPr txBox="1"/>
          <p:nvPr/>
        </p:nvSpPr>
        <p:spPr>
          <a:xfrm>
            <a:off x="2634748" y="7897434"/>
            <a:ext cx="3354798" cy="5105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Conclusion</a:t>
            </a:r>
            <a:endParaRPr/>
          </a:p>
        </p:txBody>
      </p:sp>
      <p:sp>
        <p:nvSpPr>
          <p:cNvPr id="130" name="Google Shape;130;p2"/>
          <p:cNvSpPr txBox="1"/>
          <p:nvPr/>
        </p:nvSpPr>
        <p:spPr>
          <a:xfrm>
            <a:off x="6613301" y="5423274"/>
            <a:ext cx="11449200" cy="2216400"/>
          </a:xfrm>
          <a:prstGeom prst="rect">
            <a:avLst/>
          </a:prstGeom>
          <a:noFill/>
          <a:ln>
            <a:noFill/>
          </a:ln>
        </p:spPr>
        <p:txBody>
          <a:bodyPr anchorCtr="0" anchor="t" bIns="0" lIns="0" spcFirstLastPara="1" rIns="0" wrap="square" tIns="0">
            <a:spAutoFit/>
          </a:bodyPr>
          <a:lstStyle/>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Chorus Extraction</a:t>
            </a:r>
            <a:endParaRPr/>
          </a:p>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Band - Source Separation</a:t>
            </a:r>
            <a:endParaRPr/>
          </a:p>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Fingerstyle – Decomposition of Melody and Bass</a:t>
            </a:r>
            <a:endParaRPr/>
          </a:p>
          <a:p>
            <a:pPr indent="-457200" lvl="1" marL="914400" marR="0" rtl="0" algn="l">
              <a:lnSpc>
                <a:spcPct val="100000"/>
              </a:lnSpc>
              <a:spcBef>
                <a:spcPts val="0"/>
              </a:spcBef>
              <a:spcAft>
                <a:spcPts val="0"/>
              </a:spcAft>
              <a:buClr>
                <a:srgbClr val="271905"/>
              </a:buClr>
              <a:buSzPts val="3600"/>
              <a:buFont typeface="Bodoni"/>
              <a:buChar char="•"/>
            </a:pPr>
            <a:r>
              <a:rPr b="0" i="0" lang="en-US" sz="3600" u="none" cap="none" strike="noStrike">
                <a:solidFill>
                  <a:srgbClr val="271905"/>
                </a:solidFill>
                <a:latin typeface="Bodoni"/>
                <a:ea typeface="Bodoni"/>
                <a:cs typeface="Bodoni"/>
                <a:sym typeface="Bodoni"/>
              </a:rPr>
              <a:t>Music Transcription</a:t>
            </a:r>
            <a:endParaRPr b="0" i="0" sz="3600" u="none" cap="none" strike="noStrike">
              <a:solidFill>
                <a:srgbClr val="271905"/>
              </a:solidFill>
              <a:latin typeface="Bodoni"/>
              <a:ea typeface="Bodoni"/>
              <a:cs typeface="Bodoni"/>
              <a:sym typeface="Bodo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134" name="Shape 134"/>
        <p:cNvGrpSpPr/>
        <p:nvPr/>
      </p:nvGrpSpPr>
      <p:grpSpPr>
        <a:xfrm>
          <a:off x="0" y="0"/>
          <a:ext cx="0" cy="0"/>
          <a:chOff x="0" y="0"/>
          <a:chExt cx="0" cy="0"/>
        </a:xfrm>
      </p:grpSpPr>
      <p:pic>
        <p:nvPicPr>
          <p:cNvPr id="135" name="Google Shape;135;p3"/>
          <p:cNvPicPr preferRelativeResize="0"/>
          <p:nvPr/>
        </p:nvPicPr>
        <p:blipFill rotWithShape="1">
          <a:blip r:embed="rId3">
            <a:alphaModFix/>
          </a:blip>
          <a:srcRect b="27842" l="0" r="0" t="27842"/>
          <a:stretch/>
        </p:blipFill>
        <p:spPr>
          <a:xfrm>
            <a:off x="-386803" y="-176213"/>
            <a:ext cx="18674803" cy="5513612"/>
          </a:xfrm>
          <a:prstGeom prst="rect">
            <a:avLst/>
          </a:prstGeom>
          <a:noFill/>
          <a:ln>
            <a:noFill/>
          </a:ln>
        </p:spPr>
      </p:pic>
      <p:grpSp>
        <p:nvGrpSpPr>
          <p:cNvPr id="136" name="Google Shape;136;p3"/>
          <p:cNvGrpSpPr/>
          <p:nvPr/>
        </p:nvGrpSpPr>
        <p:grpSpPr>
          <a:xfrm>
            <a:off x="12462262" y="8405337"/>
            <a:ext cx="4230139" cy="4249100"/>
            <a:chOff x="1813" y="0"/>
            <a:chExt cx="809173" cy="812800"/>
          </a:xfrm>
        </p:grpSpPr>
        <p:sp>
          <p:nvSpPr>
            <p:cNvPr id="137" name="Google Shape;137;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3"/>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02</a:t>
            </a:r>
            <a:endParaRPr/>
          </a:p>
        </p:txBody>
      </p:sp>
      <p:cxnSp>
        <p:nvCxnSpPr>
          <p:cNvPr id="140" name="Google Shape;140;p3"/>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141" name="Google Shape;141;p3"/>
          <p:cNvSpPr txBox="1"/>
          <p:nvPr/>
        </p:nvSpPr>
        <p:spPr>
          <a:xfrm>
            <a:off x="5919440" y="7330970"/>
            <a:ext cx="6449100" cy="510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What is Fingerstyle guitar?</a:t>
            </a:r>
            <a:endParaRPr/>
          </a:p>
        </p:txBody>
      </p:sp>
      <p:sp>
        <p:nvSpPr>
          <p:cNvPr id="142" name="Google Shape;142;p3"/>
          <p:cNvSpPr/>
          <p:nvPr/>
        </p:nvSpPr>
        <p:spPr>
          <a:xfrm>
            <a:off x="-193400" y="-106625"/>
            <a:ext cx="18484800" cy="54441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txBox="1"/>
          <p:nvPr/>
        </p:nvSpPr>
        <p:spPr>
          <a:xfrm>
            <a:off x="4312147" y="5505776"/>
            <a:ext cx="9663600" cy="1108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147" name="Shape 147"/>
        <p:cNvGrpSpPr/>
        <p:nvPr/>
      </p:nvGrpSpPr>
      <p:grpSpPr>
        <a:xfrm>
          <a:off x="0" y="0"/>
          <a:ext cx="0" cy="0"/>
          <a:chOff x="0" y="0"/>
          <a:chExt cx="0" cy="0"/>
        </a:xfrm>
      </p:grpSpPr>
      <p:grpSp>
        <p:nvGrpSpPr>
          <p:cNvPr id="148" name="Google Shape;148;p4"/>
          <p:cNvGrpSpPr/>
          <p:nvPr/>
        </p:nvGrpSpPr>
        <p:grpSpPr>
          <a:xfrm>
            <a:off x="3790553" y="2703638"/>
            <a:ext cx="10729252" cy="6342889"/>
            <a:chOff x="0" y="-47625"/>
            <a:chExt cx="2825811" cy="1670555"/>
          </a:xfrm>
        </p:grpSpPr>
        <p:sp>
          <p:nvSpPr>
            <p:cNvPr id="149" name="Google Shape;149;p4"/>
            <p:cNvSpPr/>
            <p:nvPr/>
          </p:nvSpPr>
          <p:spPr>
            <a:xfrm>
              <a:off x="0" y="0"/>
              <a:ext cx="2825811" cy="1622930"/>
            </a:xfrm>
            <a:custGeom>
              <a:rect b="b" l="l" r="r" t="t"/>
              <a:pathLst>
                <a:path extrusionOk="0" h="1622930" w="2825811">
                  <a:moveTo>
                    <a:pt x="0" y="0"/>
                  </a:moveTo>
                  <a:lnTo>
                    <a:pt x="2825811" y="0"/>
                  </a:lnTo>
                  <a:lnTo>
                    <a:pt x="2825811" y="1622930"/>
                  </a:lnTo>
                  <a:lnTo>
                    <a:pt x="0" y="1622930"/>
                  </a:lnTo>
                  <a:close/>
                </a:path>
              </a:pathLst>
            </a:custGeom>
            <a:solidFill>
              <a:srgbClr val="000000">
                <a:alpha val="0"/>
              </a:srgbClr>
            </a:solidFill>
            <a:ln cap="flat" cmpd="sng" w="38100">
              <a:solidFill>
                <a:srgbClr val="F4EADB"/>
              </a:solidFill>
              <a:prstDash val="solid"/>
              <a:round/>
              <a:headEnd len="sm" w="sm" type="none"/>
              <a:tailEnd len="sm" w="sm" type="none"/>
            </a:ln>
          </p:spPr>
        </p:sp>
        <p:sp>
          <p:nvSpPr>
            <p:cNvPr id="150" name="Google Shape;150;p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4"/>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03</a:t>
            </a:r>
            <a:endParaRPr/>
          </a:p>
        </p:txBody>
      </p:sp>
      <p:cxnSp>
        <p:nvCxnSpPr>
          <p:cNvPr id="152" name="Google Shape;152;p4"/>
          <p:cNvCxnSpPr/>
          <p:nvPr/>
        </p:nvCxnSpPr>
        <p:spPr>
          <a:xfrm>
            <a:off x="9780663" y="9258300"/>
            <a:ext cx="8507337" cy="0"/>
          </a:xfrm>
          <a:prstGeom prst="straightConnector1">
            <a:avLst/>
          </a:prstGeom>
          <a:noFill/>
          <a:ln cap="flat" cmpd="sng" w="38100">
            <a:solidFill>
              <a:srgbClr val="F4EADB"/>
            </a:solidFill>
            <a:prstDash val="solid"/>
            <a:round/>
            <a:headEnd len="sm" w="sm" type="none"/>
            <a:tailEnd len="sm" w="sm" type="none"/>
          </a:ln>
        </p:spPr>
      </p:cxnSp>
      <p:cxnSp>
        <p:nvCxnSpPr>
          <p:cNvPr id="153" name="Google Shape;153;p4"/>
          <p:cNvCxnSpPr/>
          <p:nvPr/>
        </p:nvCxnSpPr>
        <p:spPr>
          <a:xfrm>
            <a:off x="58478" y="9258300"/>
            <a:ext cx="8507337" cy="0"/>
          </a:xfrm>
          <a:prstGeom prst="straightConnector1">
            <a:avLst/>
          </a:prstGeom>
          <a:noFill/>
          <a:ln cap="flat" cmpd="sng" w="38100">
            <a:solidFill>
              <a:srgbClr val="F4EADB"/>
            </a:solidFill>
            <a:prstDash val="solid"/>
            <a:round/>
            <a:headEnd len="sm" w="sm" type="none"/>
            <a:tailEnd len="sm" w="sm" type="none"/>
          </a:ln>
        </p:spPr>
      </p:cxnSp>
      <p:grpSp>
        <p:nvGrpSpPr>
          <p:cNvPr id="154" name="Google Shape;154;p4"/>
          <p:cNvGrpSpPr/>
          <p:nvPr/>
        </p:nvGrpSpPr>
        <p:grpSpPr>
          <a:xfrm>
            <a:off x="16598544" y="658048"/>
            <a:ext cx="2037732" cy="2046866"/>
            <a:chOff x="1813" y="0"/>
            <a:chExt cx="809173" cy="812800"/>
          </a:xfrm>
        </p:grpSpPr>
        <p:sp>
          <p:nvSpPr>
            <p:cNvPr id="155" name="Google Shape;155;p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4"/>
          <p:cNvGrpSpPr/>
          <p:nvPr/>
        </p:nvGrpSpPr>
        <p:grpSpPr>
          <a:xfrm>
            <a:off x="-2484486" y="4219596"/>
            <a:ext cx="3505328" cy="3521040"/>
            <a:chOff x="1813" y="0"/>
            <a:chExt cx="809173" cy="812800"/>
          </a:xfrm>
        </p:grpSpPr>
        <p:sp>
          <p:nvSpPr>
            <p:cNvPr id="158" name="Google Shape;158;p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0" name="Google Shape;160;p4"/>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Introduction</a:t>
            </a:r>
            <a:endParaRPr/>
          </a:p>
        </p:txBody>
      </p:sp>
      <p:sp>
        <p:nvSpPr>
          <p:cNvPr id="161" name="Google Shape;161;p4"/>
          <p:cNvSpPr txBox="1"/>
          <p:nvPr/>
        </p:nvSpPr>
        <p:spPr>
          <a:xfrm>
            <a:off x="864762" y="2193584"/>
            <a:ext cx="15917700" cy="4308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i="0" lang="en-US" sz="2799" u="none" cap="none" strike="noStrike">
                <a:solidFill>
                  <a:srgbClr val="F4EADB"/>
                </a:solidFill>
                <a:latin typeface="Martel"/>
                <a:ea typeface="Martel"/>
                <a:cs typeface="Martel"/>
                <a:sym typeface="Martel"/>
              </a:rPr>
              <a:t>Fingerstyle Guitar是吉他的一種表演方式，表演者僅用一把吉他來呈現一首歌，並同時演奏多個聲部</a:t>
            </a:r>
            <a:endParaRPr/>
          </a:p>
        </p:txBody>
      </p:sp>
      <p:pic>
        <p:nvPicPr>
          <p:cNvPr id="162" name="Google Shape;162;p4" title="Moves Like Jagger (Maroon 5) fingerstyle guitar.mp4">
            <a:hlinkClick r:id="rId3"/>
          </p:cNvPr>
          <p:cNvPicPr preferRelativeResize="0"/>
          <p:nvPr/>
        </p:nvPicPr>
        <p:blipFill>
          <a:blip r:embed="rId4">
            <a:alphaModFix/>
          </a:blip>
          <a:stretch>
            <a:fillRect/>
          </a:stretch>
        </p:blipFill>
        <p:spPr>
          <a:xfrm>
            <a:off x="4060900" y="3101063"/>
            <a:ext cx="10188634" cy="573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166" name="Shape 166"/>
        <p:cNvGrpSpPr/>
        <p:nvPr/>
      </p:nvGrpSpPr>
      <p:grpSpPr>
        <a:xfrm>
          <a:off x="0" y="0"/>
          <a:ext cx="0" cy="0"/>
          <a:chOff x="0" y="0"/>
          <a:chExt cx="0" cy="0"/>
        </a:xfrm>
      </p:grpSpPr>
      <p:pic>
        <p:nvPicPr>
          <p:cNvPr id="167" name="Google Shape;167;p5"/>
          <p:cNvPicPr preferRelativeResize="0"/>
          <p:nvPr/>
        </p:nvPicPr>
        <p:blipFill rotWithShape="1">
          <a:blip r:embed="rId3">
            <a:alphaModFix/>
          </a:blip>
          <a:srcRect b="27717" l="0" r="0" t="27717"/>
          <a:stretch/>
        </p:blipFill>
        <p:spPr>
          <a:xfrm>
            <a:off x="-193402" y="49314"/>
            <a:ext cx="18674803" cy="5513612"/>
          </a:xfrm>
          <a:prstGeom prst="rect">
            <a:avLst/>
          </a:prstGeom>
          <a:noFill/>
          <a:ln>
            <a:noFill/>
          </a:ln>
        </p:spPr>
      </p:pic>
      <p:grpSp>
        <p:nvGrpSpPr>
          <p:cNvPr id="168" name="Google Shape;168;p5"/>
          <p:cNvGrpSpPr/>
          <p:nvPr/>
        </p:nvGrpSpPr>
        <p:grpSpPr>
          <a:xfrm>
            <a:off x="12462262" y="8405337"/>
            <a:ext cx="4230139" cy="4249100"/>
            <a:chOff x="1813" y="0"/>
            <a:chExt cx="809173" cy="812800"/>
          </a:xfrm>
        </p:grpSpPr>
        <p:sp>
          <p:nvSpPr>
            <p:cNvPr id="169" name="Google Shape;169;p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1" name="Google Shape;171;p5"/>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04</a:t>
            </a:r>
            <a:endParaRPr/>
          </a:p>
        </p:txBody>
      </p:sp>
      <p:cxnSp>
        <p:nvCxnSpPr>
          <p:cNvPr id="172" name="Google Shape;172;p5"/>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173" name="Google Shape;173;p5"/>
          <p:cNvSpPr txBox="1"/>
          <p:nvPr/>
        </p:nvSpPr>
        <p:spPr>
          <a:xfrm>
            <a:off x="4312147" y="5505776"/>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Dataset</a:t>
            </a:r>
            <a:endParaRPr/>
          </a:p>
        </p:txBody>
      </p:sp>
      <p:sp>
        <p:nvSpPr>
          <p:cNvPr id="174" name="Google Shape;174;p5"/>
          <p:cNvSpPr txBox="1"/>
          <p:nvPr/>
        </p:nvSpPr>
        <p:spPr>
          <a:xfrm>
            <a:off x="5919440" y="7330970"/>
            <a:ext cx="6449119" cy="5105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How we choose &amp; What we pick</a:t>
            </a:r>
            <a:endParaRPr/>
          </a:p>
        </p:txBody>
      </p:sp>
      <p:sp>
        <p:nvSpPr>
          <p:cNvPr id="175" name="Google Shape;175;p5"/>
          <p:cNvSpPr/>
          <p:nvPr/>
        </p:nvSpPr>
        <p:spPr>
          <a:xfrm>
            <a:off x="-193400" y="-106625"/>
            <a:ext cx="18484800" cy="56697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179" name="Shape 179"/>
        <p:cNvGrpSpPr/>
        <p:nvPr/>
      </p:nvGrpSpPr>
      <p:grpSpPr>
        <a:xfrm>
          <a:off x="0" y="0"/>
          <a:ext cx="0" cy="0"/>
          <a:chOff x="0" y="0"/>
          <a:chExt cx="0" cy="0"/>
        </a:xfrm>
      </p:grpSpPr>
      <p:grpSp>
        <p:nvGrpSpPr>
          <p:cNvPr id="180" name="Google Shape;180;p6"/>
          <p:cNvGrpSpPr/>
          <p:nvPr/>
        </p:nvGrpSpPr>
        <p:grpSpPr>
          <a:xfrm>
            <a:off x="4312147" y="2946183"/>
            <a:ext cx="9722184" cy="5959093"/>
            <a:chOff x="0" y="-47625"/>
            <a:chExt cx="2560575" cy="1569473"/>
          </a:xfrm>
        </p:grpSpPr>
        <p:sp>
          <p:nvSpPr>
            <p:cNvPr id="181" name="Google Shape;181;p6"/>
            <p:cNvSpPr/>
            <p:nvPr/>
          </p:nvSpPr>
          <p:spPr>
            <a:xfrm>
              <a:off x="0" y="0"/>
              <a:ext cx="2560575" cy="1521848"/>
            </a:xfrm>
            <a:custGeom>
              <a:rect b="b" l="l" r="r" t="t"/>
              <a:pathLst>
                <a:path extrusionOk="0" h="1521848" w="2560575">
                  <a:moveTo>
                    <a:pt x="0" y="0"/>
                  </a:moveTo>
                  <a:lnTo>
                    <a:pt x="2560575" y="0"/>
                  </a:lnTo>
                  <a:lnTo>
                    <a:pt x="2560575" y="1521848"/>
                  </a:lnTo>
                  <a:lnTo>
                    <a:pt x="0" y="1521848"/>
                  </a:lnTo>
                  <a:close/>
                </a:path>
              </a:pathLst>
            </a:custGeom>
            <a:solidFill>
              <a:srgbClr val="000000">
                <a:alpha val="0"/>
              </a:srgbClr>
            </a:solidFill>
            <a:ln cap="flat" cmpd="sng" w="38100">
              <a:solidFill>
                <a:srgbClr val="F4EADB"/>
              </a:solidFill>
              <a:prstDash val="solid"/>
              <a:round/>
              <a:headEnd len="sm" w="sm" type="none"/>
              <a:tailEnd len="sm" w="sm" type="none"/>
            </a:ln>
          </p:spPr>
        </p:sp>
        <p:sp>
          <p:nvSpPr>
            <p:cNvPr id="182" name="Google Shape;182;p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3" name="Google Shape;183;p6"/>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05</a:t>
            </a:r>
            <a:endParaRPr/>
          </a:p>
        </p:txBody>
      </p:sp>
      <p:cxnSp>
        <p:nvCxnSpPr>
          <p:cNvPr id="184" name="Google Shape;184;p6"/>
          <p:cNvCxnSpPr/>
          <p:nvPr/>
        </p:nvCxnSpPr>
        <p:spPr>
          <a:xfrm>
            <a:off x="9780663" y="9258300"/>
            <a:ext cx="8507337" cy="0"/>
          </a:xfrm>
          <a:prstGeom prst="straightConnector1">
            <a:avLst/>
          </a:prstGeom>
          <a:noFill/>
          <a:ln cap="flat" cmpd="sng" w="38100">
            <a:solidFill>
              <a:srgbClr val="F4EADB"/>
            </a:solidFill>
            <a:prstDash val="solid"/>
            <a:round/>
            <a:headEnd len="sm" w="sm" type="none"/>
            <a:tailEnd len="sm" w="sm" type="none"/>
          </a:ln>
        </p:spPr>
      </p:cxnSp>
      <p:cxnSp>
        <p:nvCxnSpPr>
          <p:cNvPr id="185" name="Google Shape;185;p6"/>
          <p:cNvCxnSpPr/>
          <p:nvPr/>
        </p:nvCxnSpPr>
        <p:spPr>
          <a:xfrm>
            <a:off x="58478" y="9258300"/>
            <a:ext cx="8507337" cy="0"/>
          </a:xfrm>
          <a:prstGeom prst="straightConnector1">
            <a:avLst/>
          </a:prstGeom>
          <a:noFill/>
          <a:ln cap="flat" cmpd="sng" w="38100">
            <a:solidFill>
              <a:srgbClr val="F4EADB"/>
            </a:solidFill>
            <a:prstDash val="solid"/>
            <a:round/>
            <a:headEnd len="sm" w="sm" type="none"/>
            <a:tailEnd len="sm" w="sm" type="none"/>
          </a:ln>
        </p:spPr>
      </p:cxnSp>
      <p:grpSp>
        <p:nvGrpSpPr>
          <p:cNvPr id="186" name="Google Shape;186;p6"/>
          <p:cNvGrpSpPr/>
          <p:nvPr/>
        </p:nvGrpSpPr>
        <p:grpSpPr>
          <a:xfrm>
            <a:off x="16598544" y="658048"/>
            <a:ext cx="2037732" cy="2046866"/>
            <a:chOff x="1813" y="0"/>
            <a:chExt cx="809173" cy="812800"/>
          </a:xfrm>
        </p:grpSpPr>
        <p:sp>
          <p:nvSpPr>
            <p:cNvPr id="187" name="Google Shape;187;p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6"/>
          <p:cNvGrpSpPr/>
          <p:nvPr/>
        </p:nvGrpSpPr>
        <p:grpSpPr>
          <a:xfrm>
            <a:off x="-2484486" y="4219596"/>
            <a:ext cx="3505328" cy="3521040"/>
            <a:chOff x="1813" y="0"/>
            <a:chExt cx="809173" cy="812800"/>
          </a:xfrm>
        </p:grpSpPr>
        <p:sp>
          <p:nvSpPr>
            <p:cNvPr id="190" name="Google Shape;190;p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2" name="Google Shape;192;p6"/>
          <p:cNvSpPr/>
          <p:nvPr/>
        </p:nvSpPr>
        <p:spPr>
          <a:xfrm>
            <a:off x="4536429" y="3347774"/>
            <a:ext cx="9215141" cy="5344782"/>
          </a:xfrm>
          <a:custGeom>
            <a:rect b="b" l="l" r="r" t="t"/>
            <a:pathLst>
              <a:path extrusionOk="0" h="5344782" w="9215141">
                <a:moveTo>
                  <a:pt x="0" y="0"/>
                </a:moveTo>
                <a:lnTo>
                  <a:pt x="9215142" y="0"/>
                </a:lnTo>
                <a:lnTo>
                  <a:pt x="9215142" y="5344782"/>
                </a:lnTo>
                <a:lnTo>
                  <a:pt x="0" y="5344782"/>
                </a:lnTo>
                <a:lnTo>
                  <a:pt x="0" y="0"/>
                </a:lnTo>
                <a:close/>
              </a:path>
            </a:pathLst>
          </a:custGeom>
          <a:blipFill rotWithShape="1">
            <a:blip r:embed="rId3">
              <a:alphaModFix/>
            </a:blip>
            <a:stretch>
              <a:fillRect b="0" l="0" r="0" t="0"/>
            </a:stretch>
          </a:blipFill>
          <a:ln>
            <a:noFill/>
          </a:ln>
        </p:spPr>
      </p:sp>
      <p:sp>
        <p:nvSpPr>
          <p:cNvPr id="193" name="Google Shape;193;p6"/>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Dataset</a:t>
            </a:r>
            <a:endParaRPr/>
          </a:p>
        </p:txBody>
      </p:sp>
      <p:sp>
        <p:nvSpPr>
          <p:cNvPr id="194" name="Google Shape;194;p6"/>
          <p:cNvSpPr txBox="1"/>
          <p:nvPr/>
        </p:nvSpPr>
        <p:spPr>
          <a:xfrm>
            <a:off x="1676675" y="2017175"/>
            <a:ext cx="14040600" cy="1034100"/>
          </a:xfrm>
          <a:prstGeom prst="rect">
            <a:avLst/>
          </a:prstGeom>
          <a:noFill/>
          <a:ln>
            <a:noFill/>
          </a:ln>
        </p:spPr>
        <p:txBody>
          <a:bodyPr anchorCtr="0" anchor="t" bIns="0" lIns="0" spcFirstLastPara="1" rIns="0" wrap="square" tIns="0">
            <a:spAutoFit/>
          </a:bodyPr>
          <a:lstStyle/>
          <a:p>
            <a:pPr indent="-302260" lvl="1" marL="604519" marR="0" rtl="0" algn="l">
              <a:lnSpc>
                <a:spcPct val="140014"/>
              </a:lnSpc>
              <a:spcBef>
                <a:spcPts val="0"/>
              </a:spcBef>
              <a:spcAft>
                <a:spcPts val="0"/>
              </a:spcAft>
              <a:buClr>
                <a:srgbClr val="F4EADB"/>
              </a:buClr>
              <a:buSzPts val="2799"/>
              <a:buChar char="•"/>
            </a:pPr>
            <a:r>
              <a:rPr i="0" lang="en-US" sz="2799" u="none" cap="none" strike="noStrike">
                <a:solidFill>
                  <a:srgbClr val="F4EADB"/>
                </a:solidFill>
                <a:latin typeface="Martel"/>
                <a:ea typeface="Martel"/>
                <a:cs typeface="Martel"/>
                <a:sym typeface="Martel"/>
              </a:rPr>
              <a:t>Fingerstyle演奏家：KellyValleau (Youtuber)</a:t>
            </a:r>
            <a:endParaRPr/>
          </a:p>
          <a:p>
            <a:pPr indent="-302260" lvl="1" marL="604519" marR="0" rtl="0" algn="l">
              <a:lnSpc>
                <a:spcPct val="140014"/>
              </a:lnSpc>
              <a:spcBef>
                <a:spcPts val="0"/>
              </a:spcBef>
              <a:spcAft>
                <a:spcPts val="0"/>
              </a:spcAft>
              <a:buClr>
                <a:srgbClr val="F4EADB"/>
              </a:buClr>
              <a:buSzPts val="2799"/>
              <a:buChar char="•"/>
            </a:pPr>
            <a:r>
              <a:rPr i="0" lang="en-US" sz="2799" u="none" cap="none" strike="noStrike">
                <a:solidFill>
                  <a:srgbClr val="F4EADB"/>
                </a:solidFill>
                <a:latin typeface="Calibri"/>
                <a:ea typeface="Calibri"/>
                <a:cs typeface="Calibri"/>
                <a:sym typeface="Calibri"/>
              </a:rPr>
              <a:t>其早期為敲擊流派 (</a:t>
            </a:r>
            <a:r>
              <a:rPr lang="en-US" sz="2799">
                <a:solidFill>
                  <a:srgbClr val="F4EADB"/>
                </a:solidFill>
                <a:latin typeface="Calibri"/>
                <a:ea typeface="Calibri"/>
                <a:cs typeface="Calibri"/>
                <a:sym typeface="Calibri"/>
              </a:rPr>
              <a:t>會加入敲擊吉他技巧來模仿鼓的聲音</a:t>
            </a:r>
            <a:r>
              <a:rPr i="0" lang="en-US" sz="2799" u="none" cap="none" strike="noStrike">
                <a:solidFill>
                  <a:srgbClr val="F4EADB"/>
                </a:solidFill>
                <a:latin typeface="Calibri"/>
                <a:ea typeface="Calibri"/>
                <a:cs typeface="Calibri"/>
                <a:sym typeface="Calibri"/>
              </a:rPr>
              <a:t>)，近期則比較多純旋律的cover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67D55"/>
        </a:solidFill>
      </p:bgPr>
    </p:bg>
    <p:spTree>
      <p:nvGrpSpPr>
        <p:cNvPr id="198" name="Shape 198"/>
        <p:cNvGrpSpPr/>
        <p:nvPr/>
      </p:nvGrpSpPr>
      <p:grpSpPr>
        <a:xfrm>
          <a:off x="0" y="0"/>
          <a:ext cx="0" cy="0"/>
          <a:chOff x="0" y="0"/>
          <a:chExt cx="0" cy="0"/>
        </a:xfrm>
      </p:grpSpPr>
      <p:sp>
        <p:nvSpPr>
          <p:cNvPr id="199" name="Google Shape;199;p7"/>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F4EADB"/>
                </a:solidFill>
                <a:latin typeface="Bodoni"/>
                <a:ea typeface="Bodoni"/>
                <a:cs typeface="Bodoni"/>
                <a:sym typeface="Bodoni"/>
              </a:rPr>
              <a:t>Dataset</a:t>
            </a:r>
            <a:endParaRPr/>
          </a:p>
        </p:txBody>
      </p:sp>
      <p:sp>
        <p:nvSpPr>
          <p:cNvPr id="200" name="Google Shape;200;p7"/>
          <p:cNvSpPr txBox="1"/>
          <p:nvPr/>
        </p:nvSpPr>
        <p:spPr>
          <a:xfrm>
            <a:off x="5835216" y="9094153"/>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F4EADB"/>
                </a:solidFill>
                <a:latin typeface="Alice"/>
                <a:ea typeface="Alice"/>
                <a:cs typeface="Alice"/>
                <a:sym typeface="Alice"/>
              </a:rPr>
              <a:t>06</a:t>
            </a:r>
            <a:endParaRPr/>
          </a:p>
        </p:txBody>
      </p:sp>
      <p:cxnSp>
        <p:nvCxnSpPr>
          <p:cNvPr id="201" name="Google Shape;201;p7"/>
          <p:cNvCxnSpPr/>
          <p:nvPr/>
        </p:nvCxnSpPr>
        <p:spPr>
          <a:xfrm>
            <a:off x="9780663" y="9258300"/>
            <a:ext cx="8507337" cy="0"/>
          </a:xfrm>
          <a:prstGeom prst="straightConnector1">
            <a:avLst/>
          </a:prstGeom>
          <a:noFill/>
          <a:ln cap="flat" cmpd="sng" w="38100">
            <a:solidFill>
              <a:srgbClr val="F4EADB"/>
            </a:solidFill>
            <a:prstDash val="solid"/>
            <a:round/>
            <a:headEnd len="sm" w="sm" type="none"/>
            <a:tailEnd len="sm" w="sm" type="none"/>
          </a:ln>
        </p:spPr>
      </p:cxnSp>
      <p:cxnSp>
        <p:nvCxnSpPr>
          <p:cNvPr id="202" name="Google Shape;202;p7"/>
          <p:cNvCxnSpPr/>
          <p:nvPr/>
        </p:nvCxnSpPr>
        <p:spPr>
          <a:xfrm>
            <a:off x="58478" y="9258300"/>
            <a:ext cx="8507337" cy="0"/>
          </a:xfrm>
          <a:prstGeom prst="straightConnector1">
            <a:avLst/>
          </a:prstGeom>
          <a:noFill/>
          <a:ln cap="flat" cmpd="sng" w="38100">
            <a:solidFill>
              <a:srgbClr val="F4EADB"/>
            </a:solidFill>
            <a:prstDash val="solid"/>
            <a:round/>
            <a:headEnd len="sm" w="sm" type="none"/>
            <a:tailEnd len="sm" w="sm" type="none"/>
          </a:ln>
        </p:spPr>
      </p:cxnSp>
      <p:grpSp>
        <p:nvGrpSpPr>
          <p:cNvPr id="203" name="Google Shape;203;p7"/>
          <p:cNvGrpSpPr/>
          <p:nvPr/>
        </p:nvGrpSpPr>
        <p:grpSpPr>
          <a:xfrm>
            <a:off x="16598544" y="658048"/>
            <a:ext cx="2037732" cy="2046866"/>
            <a:chOff x="1813" y="0"/>
            <a:chExt cx="809173" cy="812800"/>
          </a:xfrm>
        </p:grpSpPr>
        <p:sp>
          <p:nvSpPr>
            <p:cNvPr id="204" name="Google Shape;204;p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E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7"/>
          <p:cNvGrpSpPr/>
          <p:nvPr/>
        </p:nvGrpSpPr>
        <p:grpSpPr>
          <a:xfrm>
            <a:off x="-2484486" y="4219596"/>
            <a:ext cx="3505328" cy="3521040"/>
            <a:chOff x="1813" y="0"/>
            <a:chExt cx="809173" cy="812800"/>
          </a:xfrm>
        </p:grpSpPr>
        <p:sp>
          <p:nvSpPr>
            <p:cNvPr id="207" name="Google Shape;207;p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9" name="Google Shape;209;p7"/>
          <p:cNvSpPr txBox="1"/>
          <p:nvPr/>
        </p:nvSpPr>
        <p:spPr>
          <a:xfrm>
            <a:off x="1851991" y="1911285"/>
            <a:ext cx="14445900" cy="706620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F4EADB"/>
                </a:solidFill>
                <a:latin typeface="Calibri"/>
                <a:ea typeface="Calibri"/>
                <a:cs typeface="Calibri"/>
                <a:sym typeface="Calibri"/>
              </a:rPr>
              <a:t>我們以近期的歌為主挑選了九首歌，曲風無刻意挑選，dataset包含其演奏的fingerstyle版本與原曲：</a:t>
            </a:r>
            <a:endParaRPr/>
          </a:p>
          <a:p>
            <a:pPr indent="0" lvl="0" marL="0" marR="0" rtl="0" algn="l">
              <a:lnSpc>
                <a:spcPct val="140014"/>
              </a:lnSpc>
              <a:spcBef>
                <a:spcPts val="0"/>
              </a:spcBef>
              <a:spcAft>
                <a:spcPts val="0"/>
              </a:spcAft>
              <a:buNone/>
            </a:pPr>
            <a:r>
              <a:t/>
            </a:r>
            <a:endParaRPr b="0" i="0" sz="2799" u="none" cap="none" strike="noStrike">
              <a:solidFill>
                <a:srgbClr val="F4EADB"/>
              </a:solidFill>
              <a:latin typeface="Calibri"/>
              <a:ea typeface="Calibri"/>
              <a:cs typeface="Calibri"/>
              <a:sym typeface="Calibri"/>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John Lennon – Imagine</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Maroon 5 – Moves Like Jagger</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Coldplay – Yellow</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John Denver – Take Me Home, Country Roads</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Adele – Skyfall</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John Legend – All Of Me</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Coldplay – Hymn for the Weekend</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Jack Johnson – Better Together</a:t>
            </a:r>
            <a:endParaRPr/>
          </a:p>
          <a:p>
            <a:pPr indent="-302260" lvl="1" marL="604519" marR="0" rtl="0" algn="l">
              <a:lnSpc>
                <a:spcPct val="140014"/>
              </a:lnSpc>
              <a:spcBef>
                <a:spcPts val="0"/>
              </a:spcBef>
              <a:spcAft>
                <a:spcPts val="0"/>
              </a:spcAft>
              <a:buClr>
                <a:srgbClr val="F4EADB"/>
              </a:buClr>
              <a:buSzPts val="2799"/>
              <a:buFont typeface="Arial"/>
              <a:buChar char="•"/>
            </a:pPr>
            <a:r>
              <a:rPr b="1" i="0" lang="en-US" sz="2799" u="none" cap="none" strike="noStrike">
                <a:solidFill>
                  <a:srgbClr val="F4EADB"/>
                </a:solidFill>
                <a:latin typeface="Martel"/>
                <a:ea typeface="Martel"/>
                <a:cs typeface="Martel"/>
                <a:sym typeface="Martel"/>
              </a:rPr>
              <a:t>Bon Jovi – Always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213" name="Shape 213"/>
        <p:cNvGrpSpPr/>
        <p:nvPr/>
      </p:nvGrpSpPr>
      <p:grpSpPr>
        <a:xfrm>
          <a:off x="0" y="0"/>
          <a:ext cx="0" cy="0"/>
          <a:chOff x="0" y="0"/>
          <a:chExt cx="0" cy="0"/>
        </a:xfrm>
      </p:grpSpPr>
      <p:pic>
        <p:nvPicPr>
          <p:cNvPr id="214" name="Google Shape;214;p8"/>
          <p:cNvPicPr preferRelativeResize="0"/>
          <p:nvPr/>
        </p:nvPicPr>
        <p:blipFill rotWithShape="1">
          <a:blip r:embed="rId3">
            <a:alphaModFix/>
          </a:blip>
          <a:srcRect b="23756" l="0" r="0" t="23756"/>
          <a:stretch/>
        </p:blipFill>
        <p:spPr>
          <a:xfrm>
            <a:off x="-193402" y="-11"/>
            <a:ext cx="18674805" cy="5513610"/>
          </a:xfrm>
          <a:prstGeom prst="rect">
            <a:avLst/>
          </a:prstGeom>
          <a:noFill/>
          <a:ln>
            <a:noFill/>
          </a:ln>
        </p:spPr>
      </p:pic>
      <p:sp>
        <p:nvSpPr>
          <p:cNvPr id="215" name="Google Shape;215;p8"/>
          <p:cNvSpPr/>
          <p:nvPr/>
        </p:nvSpPr>
        <p:spPr>
          <a:xfrm>
            <a:off x="-193400" y="-106625"/>
            <a:ext cx="18484800" cy="5612400"/>
          </a:xfrm>
          <a:prstGeom prst="rect">
            <a:avLst/>
          </a:prstGeom>
          <a:solidFill>
            <a:srgbClr val="000000">
              <a:alpha val="51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8"/>
          <p:cNvGrpSpPr/>
          <p:nvPr/>
        </p:nvGrpSpPr>
        <p:grpSpPr>
          <a:xfrm>
            <a:off x="12462262" y="8405337"/>
            <a:ext cx="4230114" cy="4249075"/>
            <a:chOff x="1813" y="0"/>
            <a:chExt cx="809173" cy="812800"/>
          </a:xfrm>
        </p:grpSpPr>
        <p:sp>
          <p:nvSpPr>
            <p:cNvPr id="217" name="Google Shape;217;p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txBox="1"/>
            <p:nvPr/>
          </p:nvSpPr>
          <p:spPr>
            <a:xfrm>
              <a:off x="76200" y="28575"/>
              <a:ext cx="660300" cy="7080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8"/>
          <p:cNvSpPr txBox="1"/>
          <p:nvPr/>
        </p:nvSpPr>
        <p:spPr>
          <a:xfrm>
            <a:off x="5835216" y="9094153"/>
            <a:ext cx="6617700" cy="37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07</a:t>
            </a:r>
            <a:endParaRPr/>
          </a:p>
        </p:txBody>
      </p:sp>
      <p:cxnSp>
        <p:nvCxnSpPr>
          <p:cNvPr id="220" name="Google Shape;220;p8"/>
          <p:cNvCxnSpPr/>
          <p:nvPr/>
        </p:nvCxnSpPr>
        <p:spPr>
          <a:xfrm>
            <a:off x="58478" y="9258300"/>
            <a:ext cx="8507337" cy="0"/>
          </a:xfrm>
          <a:prstGeom prst="straightConnector1">
            <a:avLst/>
          </a:prstGeom>
          <a:noFill/>
          <a:ln cap="flat" cmpd="sng" w="38100">
            <a:solidFill>
              <a:srgbClr val="967D55"/>
            </a:solidFill>
            <a:prstDash val="solid"/>
            <a:round/>
            <a:headEnd len="sm" w="sm" type="none"/>
            <a:tailEnd len="sm" w="sm" type="none"/>
          </a:ln>
        </p:spPr>
      </p:cxnSp>
      <p:sp>
        <p:nvSpPr>
          <p:cNvPr id="221" name="Google Shape;221;p8"/>
          <p:cNvSpPr txBox="1"/>
          <p:nvPr/>
        </p:nvSpPr>
        <p:spPr>
          <a:xfrm>
            <a:off x="4312147" y="5505776"/>
            <a:ext cx="9663600" cy="115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271905"/>
                </a:solidFill>
                <a:latin typeface="Bodoni"/>
                <a:ea typeface="Bodoni"/>
                <a:cs typeface="Bodoni"/>
                <a:sym typeface="Bodoni"/>
              </a:rPr>
              <a:t>Process</a:t>
            </a:r>
            <a:endParaRPr/>
          </a:p>
        </p:txBody>
      </p:sp>
      <p:sp>
        <p:nvSpPr>
          <p:cNvPr id="222" name="Google Shape;222;p8"/>
          <p:cNvSpPr txBox="1"/>
          <p:nvPr/>
        </p:nvSpPr>
        <p:spPr>
          <a:xfrm>
            <a:off x="5919440" y="7330970"/>
            <a:ext cx="6449119" cy="51054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600" u="none" cap="none" strike="noStrike">
                <a:solidFill>
                  <a:srgbClr val="271905"/>
                </a:solidFill>
                <a:latin typeface="Bodoni"/>
                <a:ea typeface="Bodoni"/>
                <a:cs typeface="Bodoni"/>
                <a:sym typeface="Bodoni"/>
              </a:rPr>
              <a:t>Process planning</a:t>
            </a:r>
            <a:endParaRPr/>
          </a:p>
        </p:txBody>
      </p:sp>
      <p:grpSp>
        <p:nvGrpSpPr>
          <p:cNvPr id="223" name="Google Shape;223;p8"/>
          <p:cNvGrpSpPr/>
          <p:nvPr/>
        </p:nvGrpSpPr>
        <p:grpSpPr>
          <a:xfrm>
            <a:off x="404584" y="2375979"/>
            <a:ext cx="5806353" cy="5559512"/>
            <a:chOff x="-56717" y="0"/>
            <a:chExt cx="2664503" cy="2551229"/>
          </a:xfrm>
        </p:grpSpPr>
        <p:sp>
          <p:nvSpPr>
            <p:cNvPr id="224" name="Google Shape;224;p8"/>
            <p:cNvSpPr/>
            <p:nvPr/>
          </p:nvSpPr>
          <p:spPr>
            <a:xfrm>
              <a:off x="1270000" y="0"/>
              <a:ext cx="1337786" cy="1959176"/>
            </a:xfrm>
            <a:custGeom>
              <a:rect b="b" l="l" r="r" t="t"/>
              <a:pathLst>
                <a:path extrusionOk="0" h="1959176" w="1337786">
                  <a:moveTo>
                    <a:pt x="0" y="0"/>
                  </a:moveTo>
                  <a:lnTo>
                    <a:pt x="0" y="0"/>
                  </a:lnTo>
                  <a:cubicBezTo>
                    <a:pt x="465090" y="0"/>
                    <a:pt x="892978" y="254225"/>
                    <a:pt x="1115382" y="662692"/>
                  </a:cubicBezTo>
                  <a:cubicBezTo>
                    <a:pt x="1337786" y="1071159"/>
                    <a:pt x="1319126" y="1568522"/>
                    <a:pt x="1066741" y="1959176"/>
                  </a:cubicBezTo>
                  <a:lnTo>
                    <a:pt x="0" y="1270000"/>
                  </a:lnTo>
                  <a:close/>
                </a:path>
              </a:pathLst>
            </a:custGeom>
            <a:solidFill>
              <a:srgbClr val="E6E0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139785" y="1270000"/>
              <a:ext cx="2230067" cy="1281229"/>
            </a:xfrm>
            <a:custGeom>
              <a:rect b="b" l="l" r="r" t="t"/>
              <a:pathLst>
                <a:path extrusionOk="0" h="1281229" w="2230067">
                  <a:moveTo>
                    <a:pt x="2230067" y="635000"/>
                  </a:moveTo>
                  <a:cubicBezTo>
                    <a:pt x="1997522" y="1037779"/>
                    <a:pt x="1563413" y="1281229"/>
                    <a:pt x="1098468" y="1269603"/>
                  </a:cubicBezTo>
                  <a:cubicBezTo>
                    <a:pt x="633524" y="1257977"/>
                    <a:pt x="212124" y="993135"/>
                    <a:pt x="0" y="579237"/>
                  </a:cubicBezTo>
                  <a:lnTo>
                    <a:pt x="1130215" y="0"/>
                  </a:lnTo>
                  <a:close/>
                </a:path>
              </a:pathLst>
            </a:custGeom>
            <a:solidFill>
              <a:srgbClr val="B8B8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56717" y="0"/>
              <a:ext cx="1326717" cy="1905000"/>
            </a:xfrm>
            <a:custGeom>
              <a:rect b="b" l="l" r="r" t="t"/>
              <a:pathLst>
                <a:path extrusionOk="0" h="1905000" w="1326717">
                  <a:moveTo>
                    <a:pt x="226865" y="1905000"/>
                  </a:moveTo>
                  <a:cubicBezTo>
                    <a:pt x="12" y="1512080"/>
                    <a:pt x="0" y="1027986"/>
                    <a:pt x="226833" y="635055"/>
                  </a:cubicBezTo>
                  <a:cubicBezTo>
                    <a:pt x="453666" y="242124"/>
                    <a:pt x="872885" y="45"/>
                    <a:pt x="1326590" y="0"/>
                  </a:cubicBezTo>
                  <a:lnTo>
                    <a:pt x="1326717" y="1270000"/>
                  </a:lnTo>
                  <a:close/>
                </a:path>
              </a:pathLst>
            </a:custGeom>
            <a:solidFill>
              <a:srgbClr val="8C91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8"/>
          <p:cNvSpPr txBox="1"/>
          <p:nvPr/>
        </p:nvSpPr>
        <p:spPr>
          <a:xfrm>
            <a:off x="800425" y="4395558"/>
            <a:ext cx="2225400" cy="43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811" u="none" cap="none" strike="noStrike">
                <a:solidFill>
                  <a:srgbClr val="271905"/>
                </a:solidFill>
                <a:latin typeface="Alice"/>
                <a:ea typeface="Alice"/>
                <a:cs typeface="Alice"/>
                <a:sym typeface="Alice"/>
              </a:rPr>
              <a:t>Extraction</a:t>
            </a:r>
            <a:endParaRPr sz="1800"/>
          </a:p>
        </p:txBody>
      </p:sp>
      <p:sp>
        <p:nvSpPr>
          <p:cNvPr id="228" name="Google Shape;228;p8"/>
          <p:cNvSpPr txBox="1"/>
          <p:nvPr/>
        </p:nvSpPr>
        <p:spPr>
          <a:xfrm>
            <a:off x="2183038" y="6483059"/>
            <a:ext cx="2225400" cy="43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811" u="none" cap="none" strike="noStrike">
                <a:solidFill>
                  <a:srgbClr val="271905"/>
                </a:solidFill>
                <a:latin typeface="Alice"/>
                <a:ea typeface="Alice"/>
                <a:cs typeface="Alice"/>
                <a:sym typeface="Alice"/>
              </a:rPr>
              <a:t>Separation</a:t>
            </a:r>
            <a:endParaRPr sz="1800"/>
          </a:p>
        </p:txBody>
      </p:sp>
      <p:sp>
        <p:nvSpPr>
          <p:cNvPr id="229" name="Google Shape;229;p8"/>
          <p:cNvSpPr txBox="1"/>
          <p:nvPr/>
        </p:nvSpPr>
        <p:spPr>
          <a:xfrm>
            <a:off x="3532130" y="4395558"/>
            <a:ext cx="2225400" cy="43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811" u="none" cap="none" strike="noStrike">
                <a:solidFill>
                  <a:srgbClr val="271905"/>
                </a:solidFill>
                <a:latin typeface="Alice"/>
                <a:ea typeface="Alice"/>
                <a:cs typeface="Alice"/>
                <a:sym typeface="Alice"/>
              </a:rPr>
              <a:t>Transcription</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EADB"/>
        </a:solidFill>
      </p:bgPr>
    </p:bg>
    <p:spTree>
      <p:nvGrpSpPr>
        <p:cNvPr id="233" name="Shape 233"/>
        <p:cNvGrpSpPr/>
        <p:nvPr/>
      </p:nvGrpSpPr>
      <p:grpSpPr>
        <a:xfrm>
          <a:off x="0" y="0"/>
          <a:ext cx="0" cy="0"/>
          <a:chOff x="0" y="0"/>
          <a:chExt cx="0" cy="0"/>
        </a:xfrm>
      </p:grpSpPr>
      <p:grpSp>
        <p:nvGrpSpPr>
          <p:cNvPr id="234" name="Google Shape;234;p9"/>
          <p:cNvGrpSpPr/>
          <p:nvPr/>
        </p:nvGrpSpPr>
        <p:grpSpPr>
          <a:xfrm>
            <a:off x="566962" y="3050928"/>
            <a:ext cx="2817684" cy="2982786"/>
            <a:chOff x="0" y="-220132"/>
            <a:chExt cx="3756913" cy="3977047"/>
          </a:xfrm>
        </p:grpSpPr>
        <p:grpSp>
          <p:nvGrpSpPr>
            <p:cNvPr id="235" name="Google Shape;235;p9"/>
            <p:cNvGrpSpPr/>
            <p:nvPr/>
          </p:nvGrpSpPr>
          <p:grpSpPr>
            <a:xfrm>
              <a:off x="0" y="-220132"/>
              <a:ext cx="3756913" cy="3977047"/>
              <a:chOff x="0" y="-47625"/>
              <a:chExt cx="812800" cy="860425"/>
            </a:xfrm>
          </p:grpSpPr>
          <p:sp>
            <p:nvSpPr>
              <p:cNvPr id="236" name="Google Shape;236;p9"/>
              <p:cNvSpPr/>
              <p:nvPr/>
            </p:nvSpPr>
            <p:spPr>
              <a:xfrm>
                <a:off x="0" y="0"/>
                <a:ext cx="807191" cy="407121"/>
              </a:xfrm>
              <a:custGeom>
                <a:rect b="b" l="l" r="r" t="t"/>
                <a:pathLst>
                  <a:path extrusionOk="0" h="407121" w="807191">
                    <a:moveTo>
                      <a:pt x="0" y="0"/>
                    </a:moveTo>
                    <a:lnTo>
                      <a:pt x="807191" y="0"/>
                    </a:lnTo>
                    <a:lnTo>
                      <a:pt x="807191" y="407121"/>
                    </a:lnTo>
                    <a:lnTo>
                      <a:pt x="0" y="40712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37" name="Google Shape;23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8" name="Google Shape;238;p9"/>
            <p:cNvSpPr txBox="1"/>
            <p:nvPr/>
          </p:nvSpPr>
          <p:spPr>
            <a:xfrm>
              <a:off x="154740" y="494246"/>
              <a:ext cx="3421508"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(FULL VERSION)</a:t>
              </a:r>
              <a:endParaRPr/>
            </a:p>
          </p:txBody>
        </p:sp>
      </p:grpSp>
      <p:grpSp>
        <p:nvGrpSpPr>
          <p:cNvPr id="239" name="Google Shape;239;p9"/>
          <p:cNvGrpSpPr/>
          <p:nvPr/>
        </p:nvGrpSpPr>
        <p:grpSpPr>
          <a:xfrm>
            <a:off x="8397994" y="2028281"/>
            <a:ext cx="3086101" cy="3266932"/>
            <a:chOff x="0" y="-47625"/>
            <a:chExt cx="812800" cy="860425"/>
          </a:xfrm>
        </p:grpSpPr>
        <p:sp>
          <p:nvSpPr>
            <p:cNvPr id="240" name="Google Shape;240;p9"/>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41" name="Google Shape;241;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2" name="Google Shape;242;p9"/>
          <p:cNvGrpSpPr/>
          <p:nvPr/>
        </p:nvGrpSpPr>
        <p:grpSpPr>
          <a:xfrm>
            <a:off x="12576549" y="2101440"/>
            <a:ext cx="3589586" cy="3266924"/>
            <a:chOff x="0" y="-241101"/>
            <a:chExt cx="4786115" cy="4355899"/>
          </a:xfrm>
        </p:grpSpPr>
        <p:grpSp>
          <p:nvGrpSpPr>
            <p:cNvPr id="243" name="Google Shape;243;p9"/>
            <p:cNvGrpSpPr/>
            <p:nvPr/>
          </p:nvGrpSpPr>
          <p:grpSpPr>
            <a:xfrm>
              <a:off x="0" y="-241101"/>
              <a:ext cx="4786115" cy="4355899"/>
              <a:chOff x="0" y="-47625"/>
              <a:chExt cx="945405" cy="860425"/>
            </a:xfrm>
          </p:grpSpPr>
          <p:sp>
            <p:nvSpPr>
              <p:cNvPr id="244" name="Google Shape;244;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45" name="Google Shape;245;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6" name="Google Shape;246;p9"/>
            <p:cNvSpPr txBox="1"/>
            <p:nvPr/>
          </p:nvSpPr>
          <p:spPr>
            <a:xfrm>
              <a:off x="70205" y="239285"/>
              <a:ext cx="4645706"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 MELODY)</a:t>
              </a:r>
              <a:endParaRPr/>
            </a:p>
          </p:txBody>
        </p:sp>
      </p:grpSp>
      <p:cxnSp>
        <p:nvCxnSpPr>
          <p:cNvPr id="247" name="Google Shape;247;p9"/>
          <p:cNvCxnSpPr/>
          <p:nvPr/>
        </p:nvCxnSpPr>
        <p:spPr>
          <a:xfrm>
            <a:off x="10988016" y="10267950"/>
            <a:ext cx="7301385" cy="0"/>
          </a:xfrm>
          <a:prstGeom prst="straightConnector1">
            <a:avLst/>
          </a:prstGeom>
          <a:noFill/>
          <a:ln cap="flat" cmpd="sng" w="38100">
            <a:solidFill>
              <a:srgbClr val="967D55"/>
            </a:solidFill>
            <a:prstDash val="solid"/>
            <a:round/>
            <a:headEnd len="sm" w="sm" type="none"/>
            <a:tailEnd len="sm" w="sm" type="none"/>
          </a:ln>
        </p:spPr>
      </p:cxnSp>
      <p:grpSp>
        <p:nvGrpSpPr>
          <p:cNvPr id="248" name="Google Shape;248;p9"/>
          <p:cNvGrpSpPr/>
          <p:nvPr/>
        </p:nvGrpSpPr>
        <p:grpSpPr>
          <a:xfrm>
            <a:off x="12258512" y="-969050"/>
            <a:ext cx="2140488" cy="2150082"/>
            <a:chOff x="1813" y="0"/>
            <a:chExt cx="809173" cy="812800"/>
          </a:xfrm>
        </p:grpSpPr>
        <p:sp>
          <p:nvSpPr>
            <p:cNvPr id="249" name="Google Shape;249;p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67D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9"/>
          <p:cNvGrpSpPr/>
          <p:nvPr/>
        </p:nvGrpSpPr>
        <p:grpSpPr>
          <a:xfrm>
            <a:off x="-2789216" y="8359181"/>
            <a:ext cx="5578426" cy="5603430"/>
            <a:chOff x="1813" y="0"/>
            <a:chExt cx="809173" cy="812800"/>
          </a:xfrm>
        </p:grpSpPr>
        <p:sp>
          <p:nvSpPr>
            <p:cNvPr id="252" name="Google Shape;252;p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DBC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9"/>
          <p:cNvSpPr txBox="1"/>
          <p:nvPr/>
        </p:nvSpPr>
        <p:spPr>
          <a:xfrm>
            <a:off x="7910337" y="3684033"/>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Melody Bass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Separation</a:t>
            </a:r>
            <a:endParaRPr/>
          </a:p>
        </p:txBody>
      </p:sp>
      <p:cxnSp>
        <p:nvCxnSpPr>
          <p:cNvPr id="255" name="Google Shape;255;p9"/>
          <p:cNvCxnSpPr/>
          <p:nvPr/>
        </p:nvCxnSpPr>
        <p:spPr>
          <a:xfrm>
            <a:off x="10881804" y="2794629"/>
            <a:ext cx="1695006" cy="0"/>
          </a:xfrm>
          <a:prstGeom prst="straightConnector1">
            <a:avLst/>
          </a:prstGeom>
          <a:noFill/>
          <a:ln cap="flat" cmpd="sng" w="38100">
            <a:solidFill>
              <a:srgbClr val="967D55"/>
            </a:solidFill>
            <a:prstDash val="solid"/>
            <a:round/>
            <a:headEnd len="sm" w="sm" type="none"/>
            <a:tailEnd len="sm" w="sm" type="none"/>
          </a:ln>
        </p:spPr>
      </p:cxnSp>
      <p:grpSp>
        <p:nvGrpSpPr>
          <p:cNvPr id="256" name="Google Shape;256;p9"/>
          <p:cNvGrpSpPr/>
          <p:nvPr/>
        </p:nvGrpSpPr>
        <p:grpSpPr>
          <a:xfrm>
            <a:off x="566962" y="6771093"/>
            <a:ext cx="2817684" cy="2982786"/>
            <a:chOff x="0" y="-220132"/>
            <a:chExt cx="3756913" cy="3977047"/>
          </a:xfrm>
        </p:grpSpPr>
        <p:grpSp>
          <p:nvGrpSpPr>
            <p:cNvPr id="257" name="Google Shape;257;p9"/>
            <p:cNvGrpSpPr/>
            <p:nvPr/>
          </p:nvGrpSpPr>
          <p:grpSpPr>
            <a:xfrm>
              <a:off x="0" y="-220132"/>
              <a:ext cx="3756913" cy="3977047"/>
              <a:chOff x="0" y="-47625"/>
              <a:chExt cx="812800" cy="860425"/>
            </a:xfrm>
          </p:grpSpPr>
          <p:sp>
            <p:nvSpPr>
              <p:cNvPr id="258" name="Google Shape;258;p9"/>
              <p:cNvSpPr/>
              <p:nvPr/>
            </p:nvSpPr>
            <p:spPr>
              <a:xfrm>
                <a:off x="0" y="0"/>
                <a:ext cx="807191" cy="407121"/>
              </a:xfrm>
              <a:custGeom>
                <a:rect b="b" l="l" r="r" t="t"/>
                <a:pathLst>
                  <a:path extrusionOk="0" h="407121" w="807191">
                    <a:moveTo>
                      <a:pt x="0" y="0"/>
                    </a:moveTo>
                    <a:lnTo>
                      <a:pt x="807191" y="0"/>
                    </a:lnTo>
                    <a:lnTo>
                      <a:pt x="807191" y="407121"/>
                    </a:lnTo>
                    <a:lnTo>
                      <a:pt x="0" y="407121"/>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59" name="Google Shape;259;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0" name="Google Shape;260;p9"/>
            <p:cNvSpPr txBox="1"/>
            <p:nvPr/>
          </p:nvSpPr>
          <p:spPr>
            <a:xfrm>
              <a:off x="154740" y="494246"/>
              <a:ext cx="3421508"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(FULL VERSION)</a:t>
              </a:r>
              <a:endParaRPr/>
            </a:p>
          </p:txBody>
        </p:sp>
      </p:grpSp>
      <p:grpSp>
        <p:nvGrpSpPr>
          <p:cNvPr id="261" name="Google Shape;261;p9"/>
          <p:cNvGrpSpPr/>
          <p:nvPr/>
        </p:nvGrpSpPr>
        <p:grpSpPr>
          <a:xfrm>
            <a:off x="2934894" y="3918278"/>
            <a:ext cx="2480320" cy="709092"/>
            <a:chOff x="0" y="25400"/>
            <a:chExt cx="3307093" cy="945457"/>
          </a:xfrm>
        </p:grpSpPr>
        <p:cxnSp>
          <p:nvCxnSpPr>
            <p:cNvPr id="262" name="Google Shape;262;p9"/>
            <p:cNvCxnSpPr/>
            <p:nvPr/>
          </p:nvCxnSpPr>
          <p:spPr>
            <a:xfrm>
              <a:off x="522169" y="25400"/>
              <a:ext cx="2262756" cy="12700"/>
            </a:xfrm>
            <a:prstGeom prst="straightConnector1">
              <a:avLst/>
            </a:prstGeom>
            <a:noFill/>
            <a:ln cap="flat" cmpd="sng" w="50800">
              <a:solidFill>
                <a:srgbClr val="967D55"/>
              </a:solidFill>
              <a:prstDash val="solid"/>
              <a:round/>
              <a:headEnd len="sm" w="sm" type="none"/>
              <a:tailEnd len="med" w="med" type="stealth"/>
            </a:ln>
          </p:spPr>
        </p:cxnSp>
        <p:sp>
          <p:nvSpPr>
            <p:cNvPr id="263" name="Google Shape;263;p9"/>
            <p:cNvSpPr txBox="1"/>
            <p:nvPr/>
          </p:nvSpPr>
          <p:spPr>
            <a:xfrm>
              <a:off x="0" y="86302"/>
              <a:ext cx="3307093" cy="88455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Extraction</a:t>
              </a:r>
              <a:endParaRPr/>
            </a:p>
          </p:txBody>
        </p:sp>
      </p:grpSp>
      <p:grpSp>
        <p:nvGrpSpPr>
          <p:cNvPr id="264" name="Google Shape;264;p9"/>
          <p:cNvGrpSpPr/>
          <p:nvPr/>
        </p:nvGrpSpPr>
        <p:grpSpPr>
          <a:xfrm>
            <a:off x="2934894" y="7638442"/>
            <a:ext cx="2480320" cy="709092"/>
            <a:chOff x="0" y="25400"/>
            <a:chExt cx="3307093" cy="945457"/>
          </a:xfrm>
        </p:grpSpPr>
        <p:cxnSp>
          <p:nvCxnSpPr>
            <p:cNvPr id="265" name="Google Shape;265;p9"/>
            <p:cNvCxnSpPr/>
            <p:nvPr/>
          </p:nvCxnSpPr>
          <p:spPr>
            <a:xfrm>
              <a:off x="522169" y="25400"/>
              <a:ext cx="2262756" cy="12700"/>
            </a:xfrm>
            <a:prstGeom prst="straightConnector1">
              <a:avLst/>
            </a:prstGeom>
            <a:noFill/>
            <a:ln cap="flat" cmpd="sng" w="50800">
              <a:solidFill>
                <a:srgbClr val="967D55"/>
              </a:solidFill>
              <a:prstDash val="solid"/>
              <a:round/>
              <a:headEnd len="sm" w="sm" type="none"/>
              <a:tailEnd len="med" w="med" type="stealth"/>
            </a:ln>
          </p:spPr>
        </p:cxnSp>
        <p:sp>
          <p:nvSpPr>
            <p:cNvPr id="266" name="Google Shape;266;p9"/>
            <p:cNvSpPr txBox="1"/>
            <p:nvPr/>
          </p:nvSpPr>
          <p:spPr>
            <a:xfrm>
              <a:off x="0" y="86302"/>
              <a:ext cx="3307093" cy="88455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Extraction</a:t>
              </a:r>
              <a:endParaRPr/>
            </a:p>
          </p:txBody>
        </p:sp>
      </p:grpSp>
      <p:grpSp>
        <p:nvGrpSpPr>
          <p:cNvPr id="267" name="Google Shape;267;p9"/>
          <p:cNvGrpSpPr/>
          <p:nvPr/>
        </p:nvGrpSpPr>
        <p:grpSpPr>
          <a:xfrm>
            <a:off x="4990765" y="3055248"/>
            <a:ext cx="2743961" cy="2904741"/>
            <a:chOff x="0" y="-214372"/>
            <a:chExt cx="3658613" cy="3872989"/>
          </a:xfrm>
        </p:grpSpPr>
        <p:grpSp>
          <p:nvGrpSpPr>
            <p:cNvPr id="268" name="Google Shape;268;p9"/>
            <p:cNvGrpSpPr/>
            <p:nvPr/>
          </p:nvGrpSpPr>
          <p:grpSpPr>
            <a:xfrm>
              <a:off x="0" y="-214372"/>
              <a:ext cx="3658613" cy="3872989"/>
              <a:chOff x="0" y="-47625"/>
              <a:chExt cx="812800" cy="860425"/>
            </a:xfrm>
          </p:grpSpPr>
          <p:sp>
            <p:nvSpPr>
              <p:cNvPr id="269" name="Google Shape;269;p9"/>
              <p:cNvSpPr/>
              <p:nvPr/>
            </p:nvSpPr>
            <p:spPr>
              <a:xfrm>
                <a:off x="0" y="0"/>
                <a:ext cx="807191" cy="412318"/>
              </a:xfrm>
              <a:custGeom>
                <a:rect b="b" l="l" r="r" t="t"/>
                <a:pathLst>
                  <a:path extrusionOk="0" h="412318" w="807191">
                    <a:moveTo>
                      <a:pt x="0" y="0"/>
                    </a:moveTo>
                    <a:lnTo>
                      <a:pt x="807191" y="0"/>
                    </a:lnTo>
                    <a:lnTo>
                      <a:pt x="807191" y="412318"/>
                    </a:lnTo>
                    <a:lnTo>
                      <a:pt x="0" y="41231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70" name="Google Shape;270;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1" name="Google Shape;271;p9"/>
            <p:cNvSpPr txBox="1"/>
            <p:nvPr/>
          </p:nvSpPr>
          <p:spPr>
            <a:xfrm>
              <a:off x="150691" y="491586"/>
              <a:ext cx="3331984" cy="85598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399" u="none" cap="none" strike="noStrike">
                  <a:solidFill>
                    <a:srgbClr val="271905"/>
                  </a:solidFill>
                  <a:latin typeface="Alice"/>
                  <a:ea typeface="Alice"/>
                  <a:cs typeface="Alice"/>
                  <a:sym typeface="Alice"/>
                </a:rPr>
                <a:t>FINGERSTYLE (CHORUS)</a:t>
              </a:r>
              <a:endParaRPr/>
            </a:p>
          </p:txBody>
        </p:sp>
      </p:grpSp>
      <p:grpSp>
        <p:nvGrpSpPr>
          <p:cNvPr id="272" name="Google Shape;272;p9"/>
          <p:cNvGrpSpPr/>
          <p:nvPr/>
        </p:nvGrpSpPr>
        <p:grpSpPr>
          <a:xfrm>
            <a:off x="4990765" y="6775413"/>
            <a:ext cx="2743961" cy="2904741"/>
            <a:chOff x="0" y="-214372"/>
            <a:chExt cx="3658613" cy="3872989"/>
          </a:xfrm>
        </p:grpSpPr>
        <p:grpSp>
          <p:nvGrpSpPr>
            <p:cNvPr id="273" name="Google Shape;273;p9"/>
            <p:cNvGrpSpPr/>
            <p:nvPr/>
          </p:nvGrpSpPr>
          <p:grpSpPr>
            <a:xfrm>
              <a:off x="0" y="-214372"/>
              <a:ext cx="3658613" cy="3872989"/>
              <a:chOff x="0" y="-47625"/>
              <a:chExt cx="812800" cy="860425"/>
            </a:xfrm>
          </p:grpSpPr>
          <p:sp>
            <p:nvSpPr>
              <p:cNvPr id="274" name="Google Shape;274;p9"/>
              <p:cNvSpPr/>
              <p:nvPr/>
            </p:nvSpPr>
            <p:spPr>
              <a:xfrm>
                <a:off x="0" y="0"/>
                <a:ext cx="807191" cy="412318"/>
              </a:xfrm>
              <a:custGeom>
                <a:rect b="b" l="l" r="r" t="t"/>
                <a:pathLst>
                  <a:path extrusionOk="0" h="412318" w="807191">
                    <a:moveTo>
                      <a:pt x="0" y="0"/>
                    </a:moveTo>
                    <a:lnTo>
                      <a:pt x="807191" y="0"/>
                    </a:lnTo>
                    <a:lnTo>
                      <a:pt x="807191" y="412318"/>
                    </a:lnTo>
                    <a:lnTo>
                      <a:pt x="0" y="412318"/>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75" name="Google Shape;275;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6" name="Google Shape;276;p9"/>
            <p:cNvSpPr txBox="1"/>
            <p:nvPr/>
          </p:nvSpPr>
          <p:spPr>
            <a:xfrm>
              <a:off x="150691" y="482061"/>
              <a:ext cx="3331984"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a:t>
              </a:r>
              <a:endParaRPr/>
            </a:p>
          </p:txBody>
        </p:sp>
      </p:grpSp>
      <p:cxnSp>
        <p:nvCxnSpPr>
          <p:cNvPr id="277" name="Google Shape;277;p9"/>
          <p:cNvCxnSpPr/>
          <p:nvPr/>
        </p:nvCxnSpPr>
        <p:spPr>
          <a:xfrm>
            <a:off x="7707212" y="3921699"/>
            <a:ext cx="298429" cy="0"/>
          </a:xfrm>
          <a:prstGeom prst="straightConnector1">
            <a:avLst/>
          </a:prstGeom>
          <a:noFill/>
          <a:ln cap="flat" cmpd="sng" w="38100">
            <a:solidFill>
              <a:srgbClr val="967D55"/>
            </a:solidFill>
            <a:prstDash val="solid"/>
            <a:round/>
            <a:headEnd len="sm" w="sm" type="none"/>
            <a:tailEnd len="sm" w="sm" type="none"/>
          </a:ln>
        </p:spPr>
      </p:cxnSp>
      <p:cxnSp>
        <p:nvCxnSpPr>
          <p:cNvPr id="278" name="Google Shape;278;p9"/>
          <p:cNvCxnSpPr/>
          <p:nvPr/>
        </p:nvCxnSpPr>
        <p:spPr>
          <a:xfrm rot="10800000">
            <a:off x="8024691" y="2512508"/>
            <a:ext cx="0" cy="1457905"/>
          </a:xfrm>
          <a:prstGeom prst="straightConnector1">
            <a:avLst/>
          </a:prstGeom>
          <a:noFill/>
          <a:ln cap="flat" cmpd="sng" w="38100">
            <a:solidFill>
              <a:srgbClr val="967D55"/>
            </a:solidFill>
            <a:prstDash val="solid"/>
            <a:round/>
            <a:headEnd len="sm" w="sm" type="none"/>
            <a:tailEnd len="sm" w="sm" type="none"/>
          </a:ln>
        </p:spPr>
      </p:cxnSp>
      <p:cxnSp>
        <p:nvCxnSpPr>
          <p:cNvPr id="279" name="Google Shape;279;p9"/>
          <p:cNvCxnSpPr/>
          <p:nvPr/>
        </p:nvCxnSpPr>
        <p:spPr>
          <a:xfrm>
            <a:off x="8005584" y="2507777"/>
            <a:ext cx="392467" cy="0"/>
          </a:xfrm>
          <a:prstGeom prst="straightConnector1">
            <a:avLst/>
          </a:prstGeom>
          <a:noFill/>
          <a:ln cap="flat" cmpd="sng" w="38100">
            <a:solidFill>
              <a:srgbClr val="967D55"/>
            </a:solidFill>
            <a:prstDash val="solid"/>
            <a:round/>
            <a:headEnd len="sm" w="sm" type="none"/>
            <a:tailEnd len="sm" w="sm" type="none"/>
          </a:ln>
        </p:spPr>
      </p:cxnSp>
      <p:cxnSp>
        <p:nvCxnSpPr>
          <p:cNvPr id="280" name="Google Shape;280;p9"/>
          <p:cNvCxnSpPr/>
          <p:nvPr/>
        </p:nvCxnSpPr>
        <p:spPr>
          <a:xfrm>
            <a:off x="8024691" y="3955285"/>
            <a:ext cx="0" cy="1457905"/>
          </a:xfrm>
          <a:prstGeom prst="straightConnector1">
            <a:avLst/>
          </a:prstGeom>
          <a:noFill/>
          <a:ln cap="flat" cmpd="sng" w="38100">
            <a:solidFill>
              <a:srgbClr val="967D55"/>
            </a:solidFill>
            <a:prstDash val="solid"/>
            <a:round/>
            <a:headEnd len="sm" w="sm" type="none"/>
            <a:tailEnd len="sm" w="sm" type="none"/>
          </a:ln>
        </p:spPr>
      </p:cxnSp>
      <p:cxnSp>
        <p:nvCxnSpPr>
          <p:cNvPr id="281" name="Google Shape;281;p9"/>
          <p:cNvCxnSpPr/>
          <p:nvPr/>
        </p:nvCxnSpPr>
        <p:spPr>
          <a:xfrm>
            <a:off x="8015152" y="5410793"/>
            <a:ext cx="416876" cy="0"/>
          </a:xfrm>
          <a:prstGeom prst="straightConnector1">
            <a:avLst/>
          </a:prstGeom>
          <a:noFill/>
          <a:ln cap="flat" cmpd="sng" w="38100">
            <a:solidFill>
              <a:srgbClr val="967D55"/>
            </a:solidFill>
            <a:prstDash val="solid"/>
            <a:round/>
            <a:headEnd len="sm" w="sm" type="none"/>
            <a:tailEnd len="sm" w="sm" type="none"/>
          </a:ln>
        </p:spPr>
      </p:cxnSp>
      <p:grpSp>
        <p:nvGrpSpPr>
          <p:cNvPr id="282" name="Google Shape;282;p9"/>
          <p:cNvGrpSpPr/>
          <p:nvPr/>
        </p:nvGrpSpPr>
        <p:grpSpPr>
          <a:xfrm>
            <a:off x="8432015" y="4287800"/>
            <a:ext cx="3086101" cy="3266932"/>
            <a:chOff x="0" y="-47625"/>
            <a:chExt cx="812800" cy="860425"/>
          </a:xfrm>
        </p:grpSpPr>
        <p:sp>
          <p:nvSpPr>
            <p:cNvPr id="283" name="Google Shape;283;p9"/>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84" name="Google Shape;284;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85" name="Google Shape;285;p9"/>
          <p:cNvCxnSpPr/>
          <p:nvPr/>
        </p:nvCxnSpPr>
        <p:spPr>
          <a:xfrm>
            <a:off x="-948108" y="1849304"/>
            <a:ext cx="7301385" cy="0"/>
          </a:xfrm>
          <a:prstGeom prst="straightConnector1">
            <a:avLst/>
          </a:prstGeom>
          <a:noFill/>
          <a:ln cap="flat" cmpd="sng" w="38100">
            <a:solidFill>
              <a:srgbClr val="967D55"/>
            </a:solidFill>
            <a:prstDash val="solid"/>
            <a:round/>
            <a:headEnd len="sm" w="sm" type="none"/>
            <a:tailEnd len="sm" w="sm" type="none"/>
          </a:ln>
        </p:spPr>
      </p:cxnSp>
      <p:grpSp>
        <p:nvGrpSpPr>
          <p:cNvPr id="286" name="Google Shape;286;p9"/>
          <p:cNvGrpSpPr/>
          <p:nvPr/>
        </p:nvGrpSpPr>
        <p:grpSpPr>
          <a:xfrm>
            <a:off x="8062848" y="6131248"/>
            <a:ext cx="435926" cy="2900681"/>
            <a:chOff x="25400" y="0"/>
            <a:chExt cx="581235" cy="3867575"/>
          </a:xfrm>
        </p:grpSpPr>
        <p:cxnSp>
          <p:nvCxnSpPr>
            <p:cNvPr id="287" name="Google Shape;287;p9"/>
            <p:cNvCxnSpPr/>
            <p:nvPr/>
          </p:nvCxnSpPr>
          <p:spPr>
            <a:xfrm rot="10800000">
              <a:off x="25400" y="0"/>
              <a:ext cx="0" cy="1943873"/>
            </a:xfrm>
            <a:prstGeom prst="straightConnector1">
              <a:avLst/>
            </a:prstGeom>
            <a:noFill/>
            <a:ln cap="flat" cmpd="sng" w="50800">
              <a:solidFill>
                <a:srgbClr val="967D55"/>
              </a:solidFill>
              <a:prstDash val="solid"/>
              <a:round/>
              <a:headEnd len="sm" w="sm" type="none"/>
              <a:tailEnd len="sm" w="sm" type="none"/>
            </a:ln>
          </p:spPr>
        </p:cxnSp>
        <p:cxnSp>
          <p:nvCxnSpPr>
            <p:cNvPr id="288" name="Google Shape;288;p9"/>
            <p:cNvCxnSpPr/>
            <p:nvPr/>
          </p:nvCxnSpPr>
          <p:spPr>
            <a:xfrm>
              <a:off x="50800" y="25400"/>
              <a:ext cx="523289" cy="0"/>
            </a:xfrm>
            <a:prstGeom prst="straightConnector1">
              <a:avLst/>
            </a:prstGeom>
            <a:noFill/>
            <a:ln cap="flat" cmpd="sng" w="50800">
              <a:solidFill>
                <a:srgbClr val="967D55"/>
              </a:solidFill>
              <a:prstDash val="solid"/>
              <a:round/>
              <a:headEnd len="sm" w="sm" type="none"/>
              <a:tailEnd len="sm" w="sm" type="none"/>
            </a:ln>
          </p:spPr>
        </p:cxnSp>
        <p:cxnSp>
          <p:nvCxnSpPr>
            <p:cNvPr id="289" name="Google Shape;289;p9"/>
            <p:cNvCxnSpPr/>
            <p:nvPr/>
          </p:nvCxnSpPr>
          <p:spPr>
            <a:xfrm>
              <a:off x="25400" y="1923702"/>
              <a:ext cx="0" cy="1943873"/>
            </a:xfrm>
            <a:prstGeom prst="straightConnector1">
              <a:avLst/>
            </a:prstGeom>
            <a:noFill/>
            <a:ln cap="flat" cmpd="sng" w="50800">
              <a:solidFill>
                <a:srgbClr val="967D55"/>
              </a:solidFill>
              <a:prstDash val="solid"/>
              <a:round/>
              <a:headEnd len="sm" w="sm" type="none"/>
              <a:tailEnd len="sm" w="sm" type="none"/>
            </a:ln>
          </p:spPr>
        </p:cxnSp>
        <p:cxnSp>
          <p:nvCxnSpPr>
            <p:cNvPr id="290" name="Google Shape;290;p9"/>
            <p:cNvCxnSpPr/>
            <p:nvPr/>
          </p:nvCxnSpPr>
          <p:spPr>
            <a:xfrm>
              <a:off x="50800" y="3864379"/>
              <a:ext cx="555835" cy="0"/>
            </a:xfrm>
            <a:prstGeom prst="straightConnector1">
              <a:avLst/>
            </a:prstGeom>
            <a:noFill/>
            <a:ln cap="flat" cmpd="sng" w="50800">
              <a:solidFill>
                <a:srgbClr val="967D55"/>
              </a:solidFill>
              <a:prstDash val="solid"/>
              <a:round/>
              <a:headEnd len="sm" w="sm" type="none"/>
              <a:tailEnd len="sm" w="sm" type="none"/>
            </a:ln>
          </p:spPr>
        </p:cxnSp>
      </p:grpSp>
      <p:cxnSp>
        <p:nvCxnSpPr>
          <p:cNvPr id="291" name="Google Shape;291;p9"/>
          <p:cNvCxnSpPr/>
          <p:nvPr/>
        </p:nvCxnSpPr>
        <p:spPr>
          <a:xfrm>
            <a:off x="7687595" y="7660913"/>
            <a:ext cx="356146" cy="0"/>
          </a:xfrm>
          <a:prstGeom prst="straightConnector1">
            <a:avLst/>
          </a:prstGeom>
          <a:noFill/>
          <a:ln cap="flat" cmpd="sng" w="38100">
            <a:solidFill>
              <a:srgbClr val="967D55"/>
            </a:solidFill>
            <a:prstDash val="solid"/>
            <a:round/>
            <a:headEnd len="sm" w="sm" type="none"/>
            <a:tailEnd len="sm" w="sm" type="none"/>
          </a:ln>
        </p:spPr>
      </p:cxnSp>
      <p:grpSp>
        <p:nvGrpSpPr>
          <p:cNvPr id="292" name="Google Shape;292;p9"/>
          <p:cNvGrpSpPr/>
          <p:nvPr/>
        </p:nvGrpSpPr>
        <p:grpSpPr>
          <a:xfrm>
            <a:off x="8470175" y="5677925"/>
            <a:ext cx="3013944" cy="3413220"/>
            <a:chOff x="0" y="-47625"/>
            <a:chExt cx="812800" cy="860425"/>
          </a:xfrm>
        </p:grpSpPr>
        <p:sp>
          <p:nvSpPr>
            <p:cNvPr id="293" name="Google Shape;293;p9"/>
            <p:cNvSpPr/>
            <p:nvPr/>
          </p:nvSpPr>
          <p:spPr>
            <a:xfrm>
              <a:off x="0" y="0"/>
              <a:ext cx="654172" cy="362930"/>
            </a:xfrm>
            <a:custGeom>
              <a:rect b="b" l="l" r="r" t="t"/>
              <a:pathLst>
                <a:path extrusionOk="0" h="362930" w="654172">
                  <a:moveTo>
                    <a:pt x="0" y="0"/>
                  </a:moveTo>
                  <a:lnTo>
                    <a:pt x="654172" y="0"/>
                  </a:lnTo>
                  <a:lnTo>
                    <a:pt x="654172" y="362930"/>
                  </a:lnTo>
                  <a:lnTo>
                    <a:pt x="0" y="362930"/>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94" name="Google Shape;294;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9"/>
          <p:cNvGrpSpPr/>
          <p:nvPr/>
        </p:nvGrpSpPr>
        <p:grpSpPr>
          <a:xfrm>
            <a:off x="8504206" y="7937436"/>
            <a:ext cx="3086101" cy="3266932"/>
            <a:chOff x="0" y="-47625"/>
            <a:chExt cx="812800" cy="860425"/>
          </a:xfrm>
        </p:grpSpPr>
        <p:sp>
          <p:nvSpPr>
            <p:cNvPr id="296" name="Google Shape;296;p9"/>
            <p:cNvSpPr/>
            <p:nvPr/>
          </p:nvSpPr>
          <p:spPr>
            <a:xfrm>
              <a:off x="0" y="0"/>
              <a:ext cx="654172" cy="308423"/>
            </a:xfrm>
            <a:custGeom>
              <a:rect b="b" l="l" r="r" t="t"/>
              <a:pathLst>
                <a:path extrusionOk="0" h="308423" w="654172">
                  <a:moveTo>
                    <a:pt x="0" y="0"/>
                  </a:moveTo>
                  <a:lnTo>
                    <a:pt x="654172" y="0"/>
                  </a:lnTo>
                  <a:lnTo>
                    <a:pt x="654172" y="308423"/>
                  </a:lnTo>
                  <a:lnTo>
                    <a:pt x="0" y="308423"/>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297" name="Google Shape;29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8" name="Google Shape;298;p9"/>
          <p:cNvCxnSpPr/>
          <p:nvPr/>
        </p:nvCxnSpPr>
        <p:spPr>
          <a:xfrm>
            <a:off x="10883448" y="5073198"/>
            <a:ext cx="1693101" cy="0"/>
          </a:xfrm>
          <a:prstGeom prst="straightConnector1">
            <a:avLst/>
          </a:prstGeom>
          <a:noFill/>
          <a:ln cap="flat" cmpd="sng" w="38100">
            <a:solidFill>
              <a:srgbClr val="967D55"/>
            </a:solidFill>
            <a:prstDash val="solid"/>
            <a:round/>
            <a:headEnd len="sm" w="sm" type="none"/>
            <a:tailEnd len="sm" w="sm" type="none"/>
          </a:ln>
        </p:spPr>
      </p:cxnSp>
      <p:cxnSp>
        <p:nvCxnSpPr>
          <p:cNvPr id="299" name="Google Shape;299;p9"/>
          <p:cNvCxnSpPr/>
          <p:nvPr/>
        </p:nvCxnSpPr>
        <p:spPr>
          <a:xfrm>
            <a:off x="10915825" y="6528694"/>
            <a:ext cx="1660985" cy="0"/>
          </a:xfrm>
          <a:prstGeom prst="straightConnector1">
            <a:avLst/>
          </a:prstGeom>
          <a:noFill/>
          <a:ln cap="flat" cmpd="sng" w="38100">
            <a:solidFill>
              <a:srgbClr val="967D55"/>
            </a:solidFill>
            <a:prstDash val="solid"/>
            <a:round/>
            <a:headEnd len="sm" w="sm" type="none"/>
            <a:tailEnd len="sm" w="sm" type="none"/>
          </a:ln>
        </p:spPr>
      </p:cxnSp>
      <p:cxnSp>
        <p:nvCxnSpPr>
          <p:cNvPr id="300" name="Google Shape;300;p9"/>
          <p:cNvCxnSpPr/>
          <p:nvPr/>
        </p:nvCxnSpPr>
        <p:spPr>
          <a:xfrm>
            <a:off x="10953995" y="8722834"/>
            <a:ext cx="1622815" cy="0"/>
          </a:xfrm>
          <a:prstGeom prst="straightConnector1">
            <a:avLst/>
          </a:prstGeom>
          <a:noFill/>
          <a:ln cap="flat" cmpd="sng" w="38100">
            <a:solidFill>
              <a:srgbClr val="967D55"/>
            </a:solidFill>
            <a:prstDash val="solid"/>
            <a:round/>
            <a:headEnd len="sm" w="sm" type="none"/>
            <a:tailEnd len="sm" w="sm" type="none"/>
          </a:ln>
        </p:spPr>
      </p:cxnSp>
      <p:sp>
        <p:nvSpPr>
          <p:cNvPr id="301" name="Google Shape;301;p9"/>
          <p:cNvSpPr txBox="1"/>
          <p:nvPr/>
        </p:nvSpPr>
        <p:spPr>
          <a:xfrm>
            <a:off x="10823375" y="5174325"/>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302" name="Google Shape;302;p9"/>
          <p:cNvSpPr txBox="1"/>
          <p:nvPr/>
        </p:nvSpPr>
        <p:spPr>
          <a:xfrm>
            <a:off x="10859016" y="6665930"/>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303" name="Google Shape;303;p9"/>
          <p:cNvSpPr txBox="1"/>
          <p:nvPr/>
        </p:nvSpPr>
        <p:spPr>
          <a:xfrm>
            <a:off x="10820987" y="8865709"/>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grpSp>
        <p:nvGrpSpPr>
          <p:cNvPr id="304" name="Google Shape;304;p9"/>
          <p:cNvGrpSpPr/>
          <p:nvPr/>
        </p:nvGrpSpPr>
        <p:grpSpPr>
          <a:xfrm>
            <a:off x="12544600" y="4385642"/>
            <a:ext cx="3589586" cy="3266924"/>
            <a:chOff x="0" y="-241101"/>
            <a:chExt cx="4786115" cy="4355899"/>
          </a:xfrm>
        </p:grpSpPr>
        <p:grpSp>
          <p:nvGrpSpPr>
            <p:cNvPr id="305" name="Google Shape;305;p9"/>
            <p:cNvGrpSpPr/>
            <p:nvPr/>
          </p:nvGrpSpPr>
          <p:grpSpPr>
            <a:xfrm>
              <a:off x="0" y="-241101"/>
              <a:ext cx="4786115" cy="4355899"/>
              <a:chOff x="0" y="-47625"/>
              <a:chExt cx="945405" cy="860425"/>
            </a:xfrm>
          </p:grpSpPr>
          <p:sp>
            <p:nvSpPr>
              <p:cNvPr id="306" name="Google Shape;306;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07" name="Google Shape;30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8" name="Google Shape;308;p9"/>
            <p:cNvSpPr txBox="1"/>
            <p:nvPr/>
          </p:nvSpPr>
          <p:spPr>
            <a:xfrm>
              <a:off x="70205" y="239285"/>
              <a:ext cx="4645800" cy="865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(CHORUS, BASS)</a:t>
              </a:r>
              <a:endParaRPr/>
            </a:p>
          </p:txBody>
        </p:sp>
      </p:grpSp>
      <p:grpSp>
        <p:nvGrpSpPr>
          <p:cNvPr id="309" name="Google Shape;309;p9"/>
          <p:cNvGrpSpPr/>
          <p:nvPr/>
        </p:nvGrpSpPr>
        <p:grpSpPr>
          <a:xfrm>
            <a:off x="12576810" y="5824234"/>
            <a:ext cx="3589586" cy="3266924"/>
            <a:chOff x="0" y="-241101"/>
            <a:chExt cx="4786115" cy="4355899"/>
          </a:xfrm>
        </p:grpSpPr>
        <p:grpSp>
          <p:nvGrpSpPr>
            <p:cNvPr id="310" name="Google Shape;310;p9"/>
            <p:cNvGrpSpPr/>
            <p:nvPr/>
          </p:nvGrpSpPr>
          <p:grpSpPr>
            <a:xfrm>
              <a:off x="0" y="-241101"/>
              <a:ext cx="4786115" cy="4355899"/>
              <a:chOff x="0" y="-47625"/>
              <a:chExt cx="945405" cy="860425"/>
            </a:xfrm>
          </p:grpSpPr>
          <p:sp>
            <p:nvSpPr>
              <p:cNvPr id="311" name="Google Shape;311;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12" name="Google Shape;312;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3" name="Google Shape;313;p9"/>
            <p:cNvSpPr txBox="1"/>
            <p:nvPr/>
          </p:nvSpPr>
          <p:spPr>
            <a:xfrm>
              <a:off x="70205" y="239285"/>
              <a:ext cx="4645706"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grpSp>
      <p:grpSp>
        <p:nvGrpSpPr>
          <p:cNvPr id="314" name="Google Shape;314;p9"/>
          <p:cNvGrpSpPr/>
          <p:nvPr/>
        </p:nvGrpSpPr>
        <p:grpSpPr>
          <a:xfrm>
            <a:off x="12586335" y="8024013"/>
            <a:ext cx="3589586" cy="3266924"/>
            <a:chOff x="0" y="-241101"/>
            <a:chExt cx="4786115" cy="4355899"/>
          </a:xfrm>
        </p:grpSpPr>
        <p:grpSp>
          <p:nvGrpSpPr>
            <p:cNvPr id="315" name="Google Shape;315;p9"/>
            <p:cNvGrpSpPr/>
            <p:nvPr/>
          </p:nvGrpSpPr>
          <p:grpSpPr>
            <a:xfrm>
              <a:off x="0" y="-241101"/>
              <a:ext cx="4786115" cy="4355899"/>
              <a:chOff x="0" y="-47625"/>
              <a:chExt cx="945405" cy="860425"/>
            </a:xfrm>
          </p:grpSpPr>
          <p:sp>
            <p:nvSpPr>
              <p:cNvPr id="316" name="Google Shape;316;p9"/>
              <p:cNvSpPr/>
              <p:nvPr/>
            </p:nvSpPr>
            <p:spPr>
              <a:xfrm>
                <a:off x="0" y="0"/>
                <a:ext cx="945405" cy="259852"/>
              </a:xfrm>
              <a:custGeom>
                <a:rect b="b" l="l" r="r" t="t"/>
                <a:pathLst>
                  <a:path extrusionOk="0" h="259852" w="945405">
                    <a:moveTo>
                      <a:pt x="0" y="0"/>
                    </a:moveTo>
                    <a:lnTo>
                      <a:pt x="945405" y="0"/>
                    </a:lnTo>
                    <a:lnTo>
                      <a:pt x="945405" y="259852"/>
                    </a:lnTo>
                    <a:lnTo>
                      <a:pt x="0" y="259852"/>
                    </a:lnTo>
                    <a:close/>
                  </a:path>
                </a:pathLst>
              </a:custGeom>
              <a:solidFill>
                <a:srgbClr val="000000">
                  <a:alpha val="0"/>
                </a:srgbClr>
              </a:solidFill>
              <a:ln cap="flat" cmpd="sng" w="38100">
                <a:solidFill>
                  <a:srgbClr val="967D55"/>
                </a:solidFill>
                <a:prstDash val="solid"/>
                <a:round/>
                <a:headEnd len="sm" w="sm" type="none"/>
                <a:tailEnd len="sm" w="sm" type="none"/>
              </a:ln>
            </p:spPr>
          </p:sp>
          <p:sp>
            <p:nvSpPr>
              <p:cNvPr id="317" name="Google Shape;317;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8" name="Google Shape;318;p9"/>
            <p:cNvSpPr txBox="1"/>
            <p:nvPr/>
          </p:nvSpPr>
          <p:spPr>
            <a:xfrm>
              <a:off x="70205" y="239285"/>
              <a:ext cx="4645706" cy="8655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grpSp>
      <p:sp>
        <p:nvSpPr>
          <p:cNvPr id="319" name="Google Shape;319;p9"/>
          <p:cNvSpPr txBox="1"/>
          <p:nvPr/>
        </p:nvSpPr>
        <p:spPr>
          <a:xfrm>
            <a:off x="16524711" y="3921532"/>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Side-by-side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Comparison</a:t>
            </a:r>
            <a:endParaRPr/>
          </a:p>
        </p:txBody>
      </p:sp>
      <p:grpSp>
        <p:nvGrpSpPr>
          <p:cNvPr id="320" name="Google Shape;320;p9"/>
          <p:cNvGrpSpPr/>
          <p:nvPr/>
        </p:nvGrpSpPr>
        <p:grpSpPr>
          <a:xfrm rot="10800000">
            <a:off x="16166135" y="2744171"/>
            <a:ext cx="571616" cy="3803573"/>
            <a:chOff x="33306" y="0"/>
            <a:chExt cx="762155" cy="5071430"/>
          </a:xfrm>
        </p:grpSpPr>
        <p:cxnSp>
          <p:nvCxnSpPr>
            <p:cNvPr id="321" name="Google Shape;321;p9"/>
            <p:cNvCxnSpPr/>
            <p:nvPr/>
          </p:nvCxnSpPr>
          <p:spPr>
            <a:xfrm rot="10800000">
              <a:off x="33306" y="0"/>
              <a:ext cx="0" cy="2548940"/>
            </a:xfrm>
            <a:prstGeom prst="straightConnector1">
              <a:avLst/>
            </a:prstGeom>
            <a:noFill/>
            <a:ln cap="flat" cmpd="sng" w="66600">
              <a:solidFill>
                <a:srgbClr val="967D55"/>
              </a:solidFill>
              <a:prstDash val="solid"/>
              <a:round/>
              <a:headEnd len="sm" w="sm" type="none"/>
              <a:tailEnd len="sm" w="sm" type="none"/>
            </a:ln>
          </p:spPr>
        </p:cxnSp>
        <p:cxnSp>
          <p:nvCxnSpPr>
            <p:cNvPr id="322" name="Google Shape;322;p9"/>
            <p:cNvCxnSpPr/>
            <p:nvPr/>
          </p:nvCxnSpPr>
          <p:spPr>
            <a:xfrm>
              <a:off x="66612" y="33306"/>
              <a:ext cx="686173" cy="0"/>
            </a:xfrm>
            <a:prstGeom prst="straightConnector1">
              <a:avLst/>
            </a:prstGeom>
            <a:noFill/>
            <a:ln cap="flat" cmpd="sng" w="66600">
              <a:solidFill>
                <a:srgbClr val="967D55"/>
              </a:solidFill>
              <a:prstDash val="solid"/>
              <a:round/>
              <a:headEnd len="sm" w="sm" type="none"/>
              <a:tailEnd len="sm" w="sm" type="none"/>
            </a:ln>
          </p:spPr>
        </p:cxnSp>
        <p:cxnSp>
          <p:nvCxnSpPr>
            <p:cNvPr id="323" name="Google Shape;323;p9"/>
            <p:cNvCxnSpPr/>
            <p:nvPr/>
          </p:nvCxnSpPr>
          <p:spPr>
            <a:xfrm>
              <a:off x="33306" y="2522490"/>
              <a:ext cx="0" cy="2548940"/>
            </a:xfrm>
            <a:prstGeom prst="straightConnector1">
              <a:avLst/>
            </a:prstGeom>
            <a:noFill/>
            <a:ln cap="flat" cmpd="sng" w="66600">
              <a:solidFill>
                <a:srgbClr val="967D55"/>
              </a:solidFill>
              <a:prstDash val="solid"/>
              <a:round/>
              <a:headEnd len="sm" w="sm" type="none"/>
              <a:tailEnd len="sm" w="sm" type="none"/>
            </a:ln>
          </p:spPr>
        </p:cxnSp>
        <p:cxnSp>
          <p:nvCxnSpPr>
            <p:cNvPr id="324" name="Google Shape;324;p9"/>
            <p:cNvCxnSpPr/>
            <p:nvPr/>
          </p:nvCxnSpPr>
          <p:spPr>
            <a:xfrm>
              <a:off x="66612" y="5067240"/>
              <a:ext cx="728849" cy="0"/>
            </a:xfrm>
            <a:prstGeom prst="straightConnector1">
              <a:avLst/>
            </a:prstGeom>
            <a:noFill/>
            <a:ln cap="flat" cmpd="sng" w="66600">
              <a:solidFill>
                <a:srgbClr val="967D55"/>
              </a:solidFill>
              <a:prstDash val="solid"/>
              <a:round/>
              <a:headEnd len="sm" w="sm" type="none"/>
              <a:tailEnd len="sm" w="sm" type="none"/>
            </a:ln>
          </p:spPr>
        </p:cxnSp>
      </p:grpSp>
      <p:cxnSp>
        <p:nvCxnSpPr>
          <p:cNvPr id="325" name="Google Shape;325;p9"/>
          <p:cNvCxnSpPr/>
          <p:nvPr/>
        </p:nvCxnSpPr>
        <p:spPr>
          <a:xfrm>
            <a:off x="17235488" y="6928165"/>
            <a:ext cx="0" cy="1911705"/>
          </a:xfrm>
          <a:prstGeom prst="straightConnector1">
            <a:avLst/>
          </a:prstGeom>
          <a:noFill/>
          <a:ln cap="flat" cmpd="sng" w="47625">
            <a:solidFill>
              <a:srgbClr val="967D55"/>
            </a:solidFill>
            <a:prstDash val="solid"/>
            <a:round/>
            <a:headEnd len="sm" w="sm" type="none"/>
            <a:tailEnd len="sm" w="sm" type="none"/>
          </a:ln>
        </p:spPr>
      </p:cxnSp>
      <p:cxnSp>
        <p:nvCxnSpPr>
          <p:cNvPr id="326" name="Google Shape;326;p9"/>
          <p:cNvCxnSpPr/>
          <p:nvPr/>
        </p:nvCxnSpPr>
        <p:spPr>
          <a:xfrm rot="10800000">
            <a:off x="16175584" y="8827964"/>
            <a:ext cx="1060037" cy="0"/>
          </a:xfrm>
          <a:prstGeom prst="straightConnector1">
            <a:avLst/>
          </a:prstGeom>
          <a:noFill/>
          <a:ln cap="flat" cmpd="sng" w="47625">
            <a:solidFill>
              <a:srgbClr val="967D55"/>
            </a:solidFill>
            <a:prstDash val="solid"/>
            <a:round/>
            <a:headEnd len="sm" w="sm" type="none"/>
            <a:tailEnd len="sm" w="sm" type="none"/>
          </a:ln>
        </p:spPr>
      </p:cxnSp>
      <p:cxnSp>
        <p:nvCxnSpPr>
          <p:cNvPr id="327" name="Google Shape;327;p9"/>
          <p:cNvCxnSpPr/>
          <p:nvPr/>
        </p:nvCxnSpPr>
        <p:spPr>
          <a:xfrm rot="10800000">
            <a:off x="17235487" y="5164790"/>
            <a:ext cx="0" cy="1827188"/>
          </a:xfrm>
          <a:prstGeom prst="straightConnector1">
            <a:avLst/>
          </a:prstGeom>
          <a:noFill/>
          <a:ln cap="flat" cmpd="sng" w="47625">
            <a:solidFill>
              <a:srgbClr val="967D55"/>
            </a:solidFill>
            <a:prstDash val="solid"/>
            <a:round/>
            <a:headEnd len="sm" w="sm" type="none"/>
            <a:tailEnd len="sm" w="sm" type="none"/>
          </a:ln>
        </p:spPr>
      </p:cxnSp>
      <p:cxnSp>
        <p:nvCxnSpPr>
          <p:cNvPr id="328" name="Google Shape;328;p9"/>
          <p:cNvCxnSpPr/>
          <p:nvPr/>
        </p:nvCxnSpPr>
        <p:spPr>
          <a:xfrm flipH="1">
            <a:off x="16143580" y="5164790"/>
            <a:ext cx="1115720" cy="11906"/>
          </a:xfrm>
          <a:prstGeom prst="straightConnector1">
            <a:avLst/>
          </a:prstGeom>
          <a:noFill/>
          <a:ln cap="flat" cmpd="sng" w="47625">
            <a:solidFill>
              <a:srgbClr val="967D55"/>
            </a:solidFill>
            <a:prstDash val="solid"/>
            <a:round/>
            <a:headEnd len="sm" w="sm" type="none"/>
            <a:tailEnd len="sm" w="sm" type="none"/>
          </a:ln>
        </p:spPr>
      </p:cxnSp>
      <p:grpSp>
        <p:nvGrpSpPr>
          <p:cNvPr id="329" name="Google Shape;329;p9"/>
          <p:cNvGrpSpPr/>
          <p:nvPr/>
        </p:nvGrpSpPr>
        <p:grpSpPr>
          <a:xfrm>
            <a:off x="566962" y="9327554"/>
            <a:ext cx="10421054" cy="3266919"/>
            <a:chOff x="0" y="-47625"/>
            <a:chExt cx="2744640" cy="860425"/>
          </a:xfrm>
        </p:grpSpPr>
        <p:sp>
          <p:nvSpPr>
            <p:cNvPr id="330" name="Google Shape;330;p9"/>
            <p:cNvSpPr/>
            <p:nvPr/>
          </p:nvSpPr>
          <p:spPr>
            <a:xfrm>
              <a:off x="0" y="0"/>
              <a:ext cx="2744640" cy="170267"/>
            </a:xfrm>
            <a:custGeom>
              <a:rect b="b" l="l" r="r" t="t"/>
              <a:pathLst>
                <a:path extrusionOk="0" h="170267" w="2744640">
                  <a:moveTo>
                    <a:pt x="0" y="0"/>
                  </a:moveTo>
                  <a:lnTo>
                    <a:pt x="2744640" y="0"/>
                  </a:lnTo>
                  <a:lnTo>
                    <a:pt x="2744640" y="170267"/>
                  </a:lnTo>
                  <a:lnTo>
                    <a:pt x="0" y="170267"/>
                  </a:lnTo>
                  <a:close/>
                </a:path>
              </a:pathLst>
            </a:custGeom>
            <a:solidFill>
              <a:srgbClr val="B8AB9B"/>
            </a:solidFill>
            <a:ln>
              <a:noFill/>
            </a:ln>
          </p:spPr>
        </p:sp>
        <p:sp>
          <p:nvSpPr>
            <p:cNvPr id="331" name="Google Shape;331;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1" i="0" lang="en-US" sz="2400" u="none" cap="none" strike="noStrike">
                  <a:solidFill>
                    <a:srgbClr val="000000"/>
                  </a:solidFill>
                  <a:latin typeface="Martel"/>
                  <a:ea typeface="Martel"/>
                  <a:cs typeface="Martel"/>
                  <a:sym typeface="Martel"/>
                </a:rPr>
                <a:t>Audio</a:t>
              </a:r>
              <a:endParaRPr/>
            </a:p>
          </p:txBody>
        </p:sp>
      </p:grpSp>
      <p:grpSp>
        <p:nvGrpSpPr>
          <p:cNvPr id="332" name="Google Shape;332;p9"/>
          <p:cNvGrpSpPr/>
          <p:nvPr/>
        </p:nvGrpSpPr>
        <p:grpSpPr>
          <a:xfrm>
            <a:off x="12586335" y="9327554"/>
            <a:ext cx="4673219" cy="3266919"/>
            <a:chOff x="0" y="-47625"/>
            <a:chExt cx="1230807" cy="860425"/>
          </a:xfrm>
        </p:grpSpPr>
        <p:sp>
          <p:nvSpPr>
            <p:cNvPr id="333" name="Google Shape;333;p9"/>
            <p:cNvSpPr/>
            <p:nvPr/>
          </p:nvSpPr>
          <p:spPr>
            <a:xfrm>
              <a:off x="0" y="0"/>
              <a:ext cx="1230807" cy="170267"/>
            </a:xfrm>
            <a:custGeom>
              <a:rect b="b" l="l" r="r" t="t"/>
              <a:pathLst>
                <a:path extrusionOk="0" h="170267" w="1230807">
                  <a:moveTo>
                    <a:pt x="0" y="0"/>
                  </a:moveTo>
                  <a:lnTo>
                    <a:pt x="1230807" y="0"/>
                  </a:lnTo>
                  <a:lnTo>
                    <a:pt x="1230807" y="170267"/>
                  </a:lnTo>
                  <a:lnTo>
                    <a:pt x="0" y="170267"/>
                  </a:lnTo>
                  <a:close/>
                </a:path>
              </a:pathLst>
            </a:custGeom>
            <a:solidFill>
              <a:srgbClr val="52483E"/>
            </a:solidFill>
            <a:ln>
              <a:noFill/>
            </a:ln>
          </p:spPr>
        </p:sp>
        <p:sp>
          <p:nvSpPr>
            <p:cNvPr id="334" name="Google Shape;334;p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39958"/>
                </a:lnSpc>
                <a:spcBef>
                  <a:spcPts val="0"/>
                </a:spcBef>
                <a:spcAft>
                  <a:spcPts val="0"/>
                </a:spcAft>
                <a:buNone/>
              </a:pPr>
              <a:r>
                <a:rPr b="1" i="0" lang="en-US" sz="2400" u="none" cap="none" strike="noStrike">
                  <a:solidFill>
                    <a:srgbClr val="F4EADB"/>
                  </a:solidFill>
                  <a:latin typeface="Martel"/>
                  <a:ea typeface="Martel"/>
                  <a:cs typeface="Martel"/>
                  <a:sym typeface="Martel"/>
                </a:rPr>
                <a:t>Graph</a:t>
              </a:r>
              <a:endParaRPr/>
            </a:p>
          </p:txBody>
        </p:sp>
      </p:grpSp>
      <p:grpSp>
        <p:nvGrpSpPr>
          <p:cNvPr id="335" name="Google Shape;335;p9"/>
          <p:cNvGrpSpPr/>
          <p:nvPr/>
        </p:nvGrpSpPr>
        <p:grpSpPr>
          <a:xfrm>
            <a:off x="8704850" y="9327554"/>
            <a:ext cx="3086100" cy="1723872"/>
            <a:chOff x="0" y="-47625"/>
            <a:chExt cx="812800" cy="454025"/>
          </a:xfrm>
        </p:grpSpPr>
        <p:sp>
          <p:nvSpPr>
            <p:cNvPr id="336" name="Google Shape;336;p9"/>
            <p:cNvSpPr/>
            <p:nvPr/>
          </p:nvSpPr>
          <p:spPr>
            <a:xfrm>
              <a:off x="0" y="0"/>
              <a:ext cx="812800" cy="170267"/>
            </a:xfrm>
            <a:custGeom>
              <a:rect b="b" l="l" r="r" t="t"/>
              <a:pathLst>
                <a:path extrusionOk="0" h="170267" w="812800">
                  <a:moveTo>
                    <a:pt x="609600" y="0"/>
                  </a:moveTo>
                  <a:lnTo>
                    <a:pt x="0" y="0"/>
                  </a:lnTo>
                  <a:lnTo>
                    <a:pt x="0" y="170267"/>
                  </a:lnTo>
                  <a:lnTo>
                    <a:pt x="609600" y="170267"/>
                  </a:lnTo>
                  <a:lnTo>
                    <a:pt x="812800" y="85133"/>
                  </a:lnTo>
                  <a:lnTo>
                    <a:pt x="609600" y="0"/>
                  </a:lnTo>
                  <a:close/>
                </a:path>
              </a:pathLst>
            </a:custGeom>
            <a:solidFill>
              <a:srgbClr val="B8AB9B"/>
            </a:solidFill>
            <a:ln>
              <a:noFill/>
            </a:ln>
          </p:spPr>
        </p:sp>
        <p:sp>
          <p:nvSpPr>
            <p:cNvPr id="337" name="Google Shape;337;p9"/>
            <p:cNvSpPr txBox="1"/>
            <p:nvPr/>
          </p:nvSpPr>
          <p:spPr>
            <a:xfrm>
              <a:off x="0" y="-47625"/>
              <a:ext cx="69850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8" name="Google Shape;338;p9"/>
          <p:cNvSpPr txBox="1"/>
          <p:nvPr/>
        </p:nvSpPr>
        <p:spPr>
          <a:xfrm>
            <a:off x="8604810" y="2259324"/>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MELODY)</a:t>
            </a:r>
            <a:endParaRPr/>
          </a:p>
        </p:txBody>
      </p:sp>
      <p:sp>
        <p:nvSpPr>
          <p:cNvPr id="339" name="Google Shape;339;p9"/>
          <p:cNvSpPr txBox="1"/>
          <p:nvPr/>
        </p:nvSpPr>
        <p:spPr>
          <a:xfrm>
            <a:off x="-1466651" y="600898"/>
            <a:ext cx="9663706" cy="11525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200" u="none" cap="none" strike="noStrike">
                <a:solidFill>
                  <a:srgbClr val="7D5139"/>
                </a:solidFill>
                <a:latin typeface="Bodoni"/>
                <a:ea typeface="Bodoni"/>
                <a:cs typeface="Bodoni"/>
                <a:sym typeface="Bodoni"/>
              </a:rPr>
              <a:t>Process</a:t>
            </a:r>
            <a:endParaRPr/>
          </a:p>
        </p:txBody>
      </p:sp>
      <p:sp>
        <p:nvSpPr>
          <p:cNvPr id="340" name="Google Shape;340;p9"/>
          <p:cNvSpPr txBox="1"/>
          <p:nvPr/>
        </p:nvSpPr>
        <p:spPr>
          <a:xfrm>
            <a:off x="8604810" y="4518843"/>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(CHORUS,</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 MELODY)</a:t>
            </a:r>
            <a:endParaRPr/>
          </a:p>
        </p:txBody>
      </p:sp>
      <p:sp>
        <p:nvSpPr>
          <p:cNvPr id="341" name="Google Shape;341;p9"/>
          <p:cNvSpPr txBox="1"/>
          <p:nvPr/>
        </p:nvSpPr>
        <p:spPr>
          <a:xfrm>
            <a:off x="8638825" y="5860049"/>
            <a:ext cx="20163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ORIGINAL SONG (CHORUS, VOCAL)</a:t>
            </a:r>
            <a:endParaRPr/>
          </a:p>
        </p:txBody>
      </p:sp>
      <p:sp>
        <p:nvSpPr>
          <p:cNvPr id="342" name="Google Shape;342;p9"/>
          <p:cNvSpPr txBox="1"/>
          <p:nvPr/>
        </p:nvSpPr>
        <p:spPr>
          <a:xfrm>
            <a:off x="8677001" y="8168479"/>
            <a:ext cx="20703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Alice"/>
                <a:ea typeface="Alice"/>
                <a:cs typeface="Alice"/>
                <a:sym typeface="Alice"/>
              </a:rPr>
              <a:t>FINGERSTYLE (CHORUS, BASS)</a:t>
            </a:r>
            <a:endParaRPr/>
          </a:p>
        </p:txBody>
      </p:sp>
      <p:sp>
        <p:nvSpPr>
          <p:cNvPr id="343" name="Google Shape;343;p9"/>
          <p:cNvSpPr txBox="1"/>
          <p:nvPr/>
        </p:nvSpPr>
        <p:spPr>
          <a:xfrm>
            <a:off x="7792978" y="7468508"/>
            <a:ext cx="3122846" cy="3562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Source Separation</a:t>
            </a:r>
            <a:endParaRPr/>
          </a:p>
        </p:txBody>
      </p:sp>
      <p:sp>
        <p:nvSpPr>
          <p:cNvPr id="344" name="Google Shape;344;p9"/>
          <p:cNvSpPr txBox="1"/>
          <p:nvPr/>
        </p:nvSpPr>
        <p:spPr>
          <a:xfrm>
            <a:off x="10785209" y="2823204"/>
            <a:ext cx="20163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Music Transcription</a:t>
            </a:r>
            <a:endParaRPr/>
          </a:p>
        </p:txBody>
      </p:sp>
      <p:sp>
        <p:nvSpPr>
          <p:cNvPr id="345" name="Google Shape;345;p9"/>
          <p:cNvSpPr txBox="1"/>
          <p:nvPr/>
        </p:nvSpPr>
        <p:spPr>
          <a:xfrm>
            <a:off x="15344950" y="7354208"/>
            <a:ext cx="2016268" cy="6610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Side-by-side</a:t>
            </a:r>
            <a:endParaRPr/>
          </a:p>
          <a:p>
            <a:pPr indent="0" lvl="0" marL="0" marR="0" rtl="0" algn="ctr">
              <a:lnSpc>
                <a:spcPct val="100000"/>
              </a:lnSpc>
              <a:spcBef>
                <a:spcPts val="0"/>
              </a:spcBef>
              <a:spcAft>
                <a:spcPts val="0"/>
              </a:spcAft>
              <a:buNone/>
            </a:pPr>
            <a:r>
              <a:rPr b="0" i="0" lang="en-US" sz="2400" u="none" cap="none" strike="noStrike">
                <a:solidFill>
                  <a:srgbClr val="271905"/>
                </a:solidFill>
                <a:latin typeface="Bodoni"/>
                <a:ea typeface="Bodoni"/>
                <a:cs typeface="Bodoni"/>
                <a:sym typeface="Bodoni"/>
              </a:rPr>
              <a:t>Comparison</a:t>
            </a:r>
            <a:endParaRPr/>
          </a:p>
        </p:txBody>
      </p:sp>
      <p:grpSp>
        <p:nvGrpSpPr>
          <p:cNvPr id="346" name="Google Shape;346;p9"/>
          <p:cNvGrpSpPr/>
          <p:nvPr/>
        </p:nvGrpSpPr>
        <p:grpSpPr>
          <a:xfrm>
            <a:off x="15584849" y="9335169"/>
            <a:ext cx="2540424" cy="1651276"/>
            <a:chOff x="0" y="-47625"/>
            <a:chExt cx="698500" cy="454025"/>
          </a:xfrm>
        </p:grpSpPr>
        <p:sp>
          <p:nvSpPr>
            <p:cNvPr id="347" name="Google Shape;347;p9"/>
            <p:cNvSpPr/>
            <p:nvPr/>
          </p:nvSpPr>
          <p:spPr>
            <a:xfrm>
              <a:off x="0" y="0"/>
              <a:ext cx="655782" cy="177826"/>
            </a:xfrm>
            <a:custGeom>
              <a:rect b="b" l="l" r="r" t="t"/>
              <a:pathLst>
                <a:path extrusionOk="0" h="177826" w="655782">
                  <a:moveTo>
                    <a:pt x="452582" y="0"/>
                  </a:moveTo>
                  <a:lnTo>
                    <a:pt x="0" y="0"/>
                  </a:lnTo>
                  <a:lnTo>
                    <a:pt x="0" y="177826"/>
                  </a:lnTo>
                  <a:lnTo>
                    <a:pt x="452582" y="177826"/>
                  </a:lnTo>
                  <a:lnTo>
                    <a:pt x="655782" y="88913"/>
                  </a:lnTo>
                  <a:lnTo>
                    <a:pt x="452582" y="0"/>
                  </a:lnTo>
                  <a:close/>
                </a:path>
              </a:pathLst>
            </a:custGeom>
            <a:solidFill>
              <a:srgbClr val="52483E"/>
            </a:solidFill>
            <a:ln>
              <a:noFill/>
            </a:ln>
          </p:spPr>
        </p:sp>
        <p:sp>
          <p:nvSpPr>
            <p:cNvPr id="348" name="Google Shape;348;p9"/>
            <p:cNvSpPr txBox="1"/>
            <p:nvPr/>
          </p:nvSpPr>
          <p:spPr>
            <a:xfrm>
              <a:off x="0" y="-47625"/>
              <a:ext cx="698500" cy="4540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9" name="Google Shape;349;p9"/>
          <p:cNvSpPr txBox="1"/>
          <p:nvPr/>
        </p:nvSpPr>
        <p:spPr>
          <a:xfrm>
            <a:off x="3630332" y="1685156"/>
            <a:ext cx="6617568" cy="37592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799" u="none" cap="none" strike="noStrike">
                <a:solidFill>
                  <a:srgbClr val="967D55"/>
                </a:solidFill>
                <a:latin typeface="Alice"/>
                <a:ea typeface="Alice"/>
                <a:cs typeface="Alice"/>
                <a:sym typeface="Alice"/>
              </a:rPr>
              <a:t>08</a:t>
            </a:r>
            <a:endParaRPr/>
          </a:p>
        </p:txBody>
      </p:sp>
      <p:sp>
        <p:nvSpPr>
          <p:cNvPr id="350" name="Google Shape;350;p9"/>
          <p:cNvSpPr txBox="1"/>
          <p:nvPr/>
        </p:nvSpPr>
        <p:spPr>
          <a:xfrm>
            <a:off x="4406519" y="9603969"/>
            <a:ext cx="2480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latin typeface="Bodoni"/>
                <a:ea typeface="Bodoni"/>
                <a:cs typeface="Bodoni"/>
                <a:sym typeface="Bodoni"/>
              </a:rPr>
              <a:t>Audio</a:t>
            </a:r>
            <a:endParaRPr/>
          </a:p>
        </p:txBody>
      </p:sp>
      <p:sp>
        <p:nvSpPr>
          <p:cNvPr id="351" name="Google Shape;351;p9"/>
          <p:cNvSpPr txBox="1"/>
          <p:nvPr/>
        </p:nvSpPr>
        <p:spPr>
          <a:xfrm>
            <a:off x="13608907" y="9603969"/>
            <a:ext cx="24804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a:solidFill>
                  <a:srgbClr val="E6E0D7"/>
                </a:solidFill>
                <a:latin typeface="Bodoni"/>
                <a:ea typeface="Bodoni"/>
                <a:cs typeface="Bodoni"/>
                <a:sym typeface="Bodoni"/>
              </a:rPr>
              <a:t>Graph</a:t>
            </a:r>
            <a:endParaRPr>
              <a:solidFill>
                <a:srgbClr val="E6E0D7"/>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